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57" r:id="rId4"/>
    <p:sldId id="258" r:id="rId5"/>
    <p:sldId id="259" r:id="rId6"/>
    <p:sldId id="260" r:id="rId7"/>
    <p:sldId id="261"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00F"/>
    <a:srgbClr val="0063AF"/>
    <a:srgbClr val="CD0D32"/>
    <a:srgbClr val="3046B2"/>
    <a:srgbClr val="CF0B48"/>
    <a:srgbClr val="FF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88596" autoAdjust="0"/>
  </p:normalViewPr>
  <p:slideViewPr>
    <p:cSldViewPr snapToGrid="0">
      <p:cViewPr varScale="1">
        <p:scale>
          <a:sx n="78" d="100"/>
          <a:sy n="78" d="100"/>
        </p:scale>
        <p:origin x="12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rgbClr val="CD0D32"/>
            </a:solidFill>
          </c:spPr>
          <c:dPt>
            <c:idx val="0"/>
            <c:bubble3D val="0"/>
            <c:spPr>
              <a:solidFill>
                <a:srgbClr val="C8000F"/>
              </a:solidFill>
              <a:ln w="19050">
                <a:solidFill>
                  <a:schemeClr val="lt1"/>
                </a:solidFill>
              </a:ln>
              <a:effectLst/>
            </c:spPr>
            <c:extLst>
              <c:ext xmlns:c16="http://schemas.microsoft.com/office/drawing/2014/chart" uri="{C3380CC4-5D6E-409C-BE32-E72D297353CC}">
                <c16:uniqueId val="{00000001-0176-4179-8393-05492815189E}"/>
              </c:ext>
            </c:extLst>
          </c:dPt>
          <c:dPt>
            <c:idx val="1"/>
            <c:bubble3D val="0"/>
            <c:spPr>
              <a:solidFill>
                <a:srgbClr val="C8000F">
                  <a:alpha val="34000"/>
                </a:srgbClr>
              </a:solidFill>
              <a:ln w="19050">
                <a:solidFill>
                  <a:schemeClr val="lt1"/>
                </a:solidFill>
              </a:ln>
              <a:effectLst/>
            </c:spPr>
            <c:extLst>
              <c:ext xmlns:c16="http://schemas.microsoft.com/office/drawing/2014/chart" uri="{C3380CC4-5D6E-409C-BE32-E72D297353CC}">
                <c16:uniqueId val="{00000001-DAA4-4834-A059-473C54ACCF3C}"/>
              </c:ext>
            </c:extLst>
          </c:dPt>
          <c:dPt>
            <c:idx val="2"/>
            <c:bubble3D val="0"/>
            <c:spPr>
              <a:solidFill>
                <a:srgbClr val="CD0D32"/>
              </a:solidFill>
              <a:ln w="19050">
                <a:solidFill>
                  <a:schemeClr val="lt1"/>
                </a:solidFill>
              </a:ln>
              <a:effectLst/>
            </c:spPr>
            <c:extLst>
              <c:ext xmlns:c16="http://schemas.microsoft.com/office/drawing/2014/chart" uri="{C3380CC4-5D6E-409C-BE32-E72D297353CC}">
                <c16:uniqueId val="{00000005-0176-4179-8393-05492815189E}"/>
              </c:ext>
            </c:extLst>
          </c:dPt>
          <c:dPt>
            <c:idx val="3"/>
            <c:bubble3D val="0"/>
            <c:spPr>
              <a:solidFill>
                <a:srgbClr val="CD0D32"/>
              </a:solidFill>
              <a:ln w="19050">
                <a:solidFill>
                  <a:schemeClr val="lt1"/>
                </a:solidFill>
              </a:ln>
              <a:effectLst/>
            </c:spPr>
            <c:extLst>
              <c:ext xmlns:c16="http://schemas.microsoft.com/office/drawing/2014/chart" uri="{C3380CC4-5D6E-409C-BE32-E72D297353CC}">
                <c16:uniqueId val="{00000007-0176-4179-8393-05492815189E}"/>
              </c:ext>
            </c:extLst>
          </c:dPt>
          <c:cat>
            <c:numRef>
              <c:f>Sheet1!$A$2:$A$5</c:f>
              <c:numCache>
                <c:formatCode>General</c:formatCode>
                <c:ptCount val="4"/>
              </c:numCache>
            </c:numRef>
          </c:cat>
          <c:val>
            <c:numRef>
              <c:f>Sheet1!$B$2:$B$5</c:f>
              <c:numCache>
                <c:formatCode>General</c:formatCode>
                <c:ptCount val="4"/>
                <c:pt idx="0">
                  <c:v>15</c:v>
                </c:pt>
                <c:pt idx="1">
                  <c:v>85</c:v>
                </c:pt>
              </c:numCache>
            </c:numRef>
          </c:val>
          <c:extLst>
            <c:ext xmlns:c16="http://schemas.microsoft.com/office/drawing/2014/chart" uri="{C3380CC4-5D6E-409C-BE32-E72D297353CC}">
              <c16:uniqueId val="{00000000-DAA4-4834-A059-473C54ACCF3C}"/>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FF3399"/>
            </a:solidFill>
            <a:ln>
              <a:noFill/>
            </a:ln>
            <a:effectLst/>
          </c:spPr>
          <c:invertIfNegative val="0"/>
          <c:dPt>
            <c:idx val="0"/>
            <c:invertIfNegative val="0"/>
            <c:bubble3D val="0"/>
            <c:spPr>
              <a:solidFill>
                <a:srgbClr val="C8000F"/>
              </a:solidFill>
              <a:ln>
                <a:noFill/>
              </a:ln>
              <a:effectLst/>
            </c:spPr>
            <c:extLst>
              <c:ext xmlns:c16="http://schemas.microsoft.com/office/drawing/2014/chart" uri="{C3380CC4-5D6E-409C-BE32-E72D297353CC}">
                <c16:uniqueId val="{00000004-7984-4BB9-9FA4-3422A7A5619E}"/>
              </c:ext>
            </c:extLst>
          </c:dPt>
          <c:dPt>
            <c:idx val="1"/>
            <c:invertIfNegative val="0"/>
            <c:bubble3D val="0"/>
            <c:spPr>
              <a:solidFill>
                <a:srgbClr val="C8000F">
                  <a:alpha val="20000"/>
                </a:srgbClr>
              </a:solidFill>
              <a:ln>
                <a:noFill/>
              </a:ln>
              <a:effectLst/>
            </c:spPr>
            <c:extLst>
              <c:ext xmlns:c16="http://schemas.microsoft.com/office/drawing/2014/chart" uri="{C3380CC4-5D6E-409C-BE32-E72D297353CC}">
                <c16:uniqueId val="{00000003-7984-4BB9-9FA4-3422A7A5619E}"/>
              </c:ext>
            </c:extLst>
          </c:dPt>
          <c:dPt>
            <c:idx val="2"/>
            <c:invertIfNegative val="0"/>
            <c:bubble3D val="0"/>
            <c:spPr>
              <a:solidFill>
                <a:srgbClr val="C8000F"/>
              </a:solidFill>
              <a:ln>
                <a:noFill/>
              </a:ln>
              <a:effectLst/>
            </c:spPr>
            <c:extLst>
              <c:ext xmlns:c16="http://schemas.microsoft.com/office/drawing/2014/chart" uri="{C3380CC4-5D6E-409C-BE32-E72D297353CC}">
                <c16:uniqueId val="{00000005-7984-4BB9-9FA4-3422A7A5619E}"/>
              </c:ext>
            </c:extLst>
          </c:dPt>
          <c:dLbls>
            <c:delete val="1"/>
          </c:dLbls>
          <c:cat>
            <c:strRef>
              <c:f>Sheet1!$A$2:$A$4</c:f>
              <c:strCache>
                <c:ptCount val="3"/>
                <c:pt idx="0">
                  <c:v>To entertain me</c:v>
                </c:pt>
                <c:pt idx="1">
                  <c:v>To learn new things</c:v>
                </c:pt>
                <c:pt idx="2">
                  <c:v>To inform me</c:v>
                </c:pt>
              </c:strCache>
            </c:strRef>
          </c:cat>
          <c:val>
            <c:numRef>
              <c:f>Sheet1!$B$2:$B$4</c:f>
              <c:numCache>
                <c:formatCode>0%</c:formatCode>
                <c:ptCount val="3"/>
                <c:pt idx="0">
                  <c:v>0.79</c:v>
                </c:pt>
                <c:pt idx="1">
                  <c:v>0.75</c:v>
                </c:pt>
                <c:pt idx="2">
                  <c:v>0.7</c:v>
                </c:pt>
              </c:numCache>
            </c:numRef>
          </c:val>
          <c:extLst>
            <c:ext xmlns:c16="http://schemas.microsoft.com/office/drawing/2014/chart" uri="{C3380CC4-5D6E-409C-BE32-E72D297353CC}">
              <c16:uniqueId val="{00000000-7984-4BB9-9FA4-3422A7A5619E}"/>
            </c:ext>
          </c:extLst>
        </c:ser>
        <c:dLbls>
          <c:showLegendKey val="0"/>
          <c:showVal val="1"/>
          <c:showCatName val="0"/>
          <c:showSerName val="0"/>
          <c:showPercent val="0"/>
          <c:showBubbleSize val="0"/>
        </c:dLbls>
        <c:gapWidth val="150"/>
        <c:overlap val="-25"/>
        <c:axId val="333837976"/>
        <c:axId val="333842240"/>
      </c:barChart>
      <c:catAx>
        <c:axId val="333837976"/>
        <c:scaling>
          <c:orientation val="minMax"/>
        </c:scaling>
        <c:delete val="1"/>
        <c:axPos val="l"/>
        <c:numFmt formatCode="General" sourceLinked="1"/>
        <c:majorTickMark val="none"/>
        <c:minorTickMark val="none"/>
        <c:tickLblPos val="nextTo"/>
        <c:crossAx val="333842240"/>
        <c:crosses val="autoZero"/>
        <c:auto val="1"/>
        <c:lblAlgn val="ctr"/>
        <c:lblOffset val="100"/>
        <c:noMultiLvlLbl val="0"/>
      </c:catAx>
      <c:valAx>
        <c:axId val="333842240"/>
        <c:scaling>
          <c:orientation val="minMax"/>
        </c:scaling>
        <c:delete val="1"/>
        <c:axPos val="b"/>
        <c:numFmt formatCode="0%" sourceLinked="1"/>
        <c:majorTickMark val="none"/>
        <c:minorTickMark val="none"/>
        <c:tickLblPos val="nextTo"/>
        <c:crossAx val="333837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55C57-3695-4904-9A12-33CB21AE1E5B}" type="datetimeFigureOut">
              <a:rPr lang="en-AU" smtClean="0"/>
              <a:t>24/09/2020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FE89E-853D-4586-8C0D-F047064EAAF9}" type="slidenum">
              <a:rPr lang="en-AU" smtClean="0"/>
              <a:t>‹#›</a:t>
            </a:fld>
            <a:endParaRPr lang="en-AU"/>
          </a:p>
        </p:txBody>
      </p:sp>
    </p:spTree>
    <p:extLst>
      <p:ext uri="{BB962C8B-B14F-4D97-AF65-F5344CB8AC3E}">
        <p14:creationId xmlns:p14="http://schemas.microsoft.com/office/powerpoint/2010/main" val="208501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medium.com/@hannah_rfh/how-to-super-quick-diy-podcasting-for-museums-other-nonprofits-closed-by-covid-19-82f5e95691f6"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art-critique.com/en/2019/12/museum-podcasts-sparking-meaningful-connection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tritondigitalv3.blob.core.windows.net/media/Default/Resources/Podcast%20Data%20Kit%20Australia%202019.pdf"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roymorgan.com/findings/8056-podcast-listeners-australia-march-2019-201907190703#:~:text=Average%20interviews%20per%20year%20n,million%20just%20four%20years%20ago." TargetMode="External"/><Relationship Id="rId4" Type="http://schemas.openxmlformats.org/officeDocument/2006/relationships/hyperlink" Target="https://about.abc.net.au/media-room/abc-podcast-survey-reveals-just-how-engaged-podcast-audiences-ar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uberis.com/lets-hear-it-for-audi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a:t>
            </a:fld>
            <a:endParaRPr lang="en-AU"/>
          </a:p>
        </p:txBody>
      </p:sp>
    </p:spTree>
    <p:extLst>
      <p:ext uri="{BB962C8B-B14F-4D97-AF65-F5344CB8AC3E}">
        <p14:creationId xmlns:p14="http://schemas.microsoft.com/office/powerpoint/2010/main" val="2676208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12</a:t>
            </a:fld>
            <a:endParaRPr lang="en-AU"/>
          </a:p>
        </p:txBody>
      </p:sp>
    </p:spTree>
    <p:extLst>
      <p:ext uri="{BB962C8B-B14F-4D97-AF65-F5344CB8AC3E}">
        <p14:creationId xmlns:p14="http://schemas.microsoft.com/office/powerpoint/2010/main" val="373716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13</a:t>
            </a:fld>
            <a:endParaRPr lang="en-AU"/>
          </a:p>
        </p:txBody>
      </p:sp>
    </p:spTree>
    <p:extLst>
      <p:ext uri="{BB962C8B-B14F-4D97-AF65-F5344CB8AC3E}">
        <p14:creationId xmlns:p14="http://schemas.microsoft.com/office/powerpoint/2010/main" val="3467777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14</a:t>
            </a:fld>
            <a:endParaRPr lang="en-AU"/>
          </a:p>
        </p:txBody>
      </p:sp>
    </p:spTree>
    <p:extLst>
      <p:ext uri="{BB962C8B-B14F-4D97-AF65-F5344CB8AC3E}">
        <p14:creationId xmlns:p14="http://schemas.microsoft.com/office/powerpoint/2010/main" val="2444900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Hannah </a:t>
            </a:r>
            <a:r>
              <a:rPr lang="en-AU" sz="1200" kern="1200" dirty="0" err="1" smtClean="0">
                <a:solidFill>
                  <a:schemeClr val="tx1"/>
                </a:solidFill>
                <a:effectLst/>
                <a:latin typeface="+mn-lt"/>
                <a:ea typeface="+mn-ea"/>
                <a:cs typeface="+mn-cs"/>
              </a:rPr>
              <a:t>Hethmon</a:t>
            </a:r>
            <a:r>
              <a:rPr lang="en-AU" sz="1200" kern="1200" dirty="0" smtClean="0">
                <a:solidFill>
                  <a:schemeClr val="tx1"/>
                </a:solidFill>
                <a:effectLst/>
                <a:latin typeface="+mn-lt"/>
                <a:ea typeface="+mn-ea"/>
                <a:cs typeface="+mn-cs"/>
              </a:rPr>
              <a:t>, ‘How to: super quick DIY podcasting for museums and other </a:t>
            </a:r>
            <a:r>
              <a:rPr lang="en-AU" sz="1200" kern="1200" dirty="0" err="1" smtClean="0">
                <a:solidFill>
                  <a:schemeClr val="tx1"/>
                </a:solidFill>
                <a:effectLst/>
                <a:latin typeface="+mn-lt"/>
                <a:ea typeface="+mn-ea"/>
                <a:cs typeface="+mn-cs"/>
              </a:rPr>
              <a:t>nonprofits</a:t>
            </a:r>
            <a:r>
              <a:rPr lang="en-AU" sz="1200" kern="1200" dirty="0" smtClean="0">
                <a:solidFill>
                  <a:schemeClr val="tx1"/>
                </a:solidFill>
                <a:effectLst/>
                <a:latin typeface="+mn-lt"/>
                <a:ea typeface="+mn-ea"/>
                <a:cs typeface="+mn-cs"/>
              </a:rPr>
              <a:t> closed by COVID-19, Medium. 18 March 2020,</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15</a:t>
            </a:fld>
            <a:endParaRPr lang="en-AU"/>
          </a:p>
        </p:txBody>
      </p:sp>
    </p:spTree>
    <p:extLst>
      <p:ext uri="{BB962C8B-B14F-4D97-AF65-F5344CB8AC3E}">
        <p14:creationId xmlns:p14="http://schemas.microsoft.com/office/powerpoint/2010/main" val="946701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16</a:t>
            </a:fld>
            <a:endParaRPr lang="en-AU"/>
          </a:p>
        </p:txBody>
      </p:sp>
    </p:spTree>
    <p:extLst>
      <p:ext uri="{BB962C8B-B14F-4D97-AF65-F5344CB8AC3E}">
        <p14:creationId xmlns:p14="http://schemas.microsoft.com/office/powerpoint/2010/main" val="2039088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17</a:t>
            </a:fld>
            <a:endParaRPr lang="en-AU"/>
          </a:p>
        </p:txBody>
      </p:sp>
    </p:spTree>
    <p:extLst>
      <p:ext uri="{BB962C8B-B14F-4D97-AF65-F5344CB8AC3E}">
        <p14:creationId xmlns:p14="http://schemas.microsoft.com/office/powerpoint/2010/main" val="4049941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18</a:t>
            </a:fld>
            <a:endParaRPr lang="en-AU"/>
          </a:p>
        </p:txBody>
      </p:sp>
    </p:spTree>
    <p:extLst>
      <p:ext uri="{BB962C8B-B14F-4D97-AF65-F5344CB8AC3E}">
        <p14:creationId xmlns:p14="http://schemas.microsoft.com/office/powerpoint/2010/main" val="145962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19</a:t>
            </a:fld>
            <a:endParaRPr lang="en-AU"/>
          </a:p>
        </p:txBody>
      </p:sp>
    </p:spTree>
    <p:extLst>
      <p:ext uri="{BB962C8B-B14F-4D97-AF65-F5344CB8AC3E}">
        <p14:creationId xmlns:p14="http://schemas.microsoft.com/office/powerpoint/2010/main" val="873216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Hannah </a:t>
            </a:r>
            <a:r>
              <a:rPr lang="en-AU" sz="1200" kern="1200" dirty="0" err="1" smtClean="0">
                <a:solidFill>
                  <a:schemeClr val="tx1"/>
                </a:solidFill>
                <a:effectLst/>
                <a:latin typeface="+mn-lt"/>
                <a:ea typeface="+mn-ea"/>
                <a:cs typeface="+mn-cs"/>
              </a:rPr>
              <a:t>Hethmon</a:t>
            </a:r>
            <a:r>
              <a:rPr lang="en-AU" sz="1200" kern="1200" dirty="0" smtClean="0">
                <a:solidFill>
                  <a:schemeClr val="tx1"/>
                </a:solidFill>
                <a:effectLst/>
                <a:latin typeface="+mn-lt"/>
                <a:ea typeface="+mn-ea"/>
                <a:cs typeface="+mn-cs"/>
              </a:rPr>
              <a:t> and Ian </a:t>
            </a:r>
            <a:r>
              <a:rPr lang="en-AU" sz="1200" kern="1200" dirty="0" err="1" smtClean="0">
                <a:solidFill>
                  <a:schemeClr val="tx1"/>
                </a:solidFill>
                <a:effectLst/>
                <a:latin typeface="+mn-lt"/>
                <a:ea typeface="+mn-ea"/>
                <a:cs typeface="+mn-cs"/>
              </a:rPr>
              <a:t>Elsner</a:t>
            </a:r>
            <a:r>
              <a:rPr lang="en-AU" sz="1200" kern="1200" dirty="0" smtClean="0">
                <a:solidFill>
                  <a:schemeClr val="tx1"/>
                </a:solidFill>
                <a:effectLst/>
                <a:latin typeface="+mn-lt"/>
                <a:ea typeface="+mn-ea"/>
                <a:cs typeface="+mn-cs"/>
              </a:rPr>
              <a:t>, ‘Podcasting in 2019: an introduction for museums’, MW19 Boston. 15 January 2019, http://mw19.mwconf.org/paper/podcasting-in-2019-an-introduction-for-museums/ </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20</a:t>
            </a:fld>
            <a:endParaRPr lang="en-AU"/>
          </a:p>
        </p:txBody>
      </p:sp>
    </p:spTree>
    <p:extLst>
      <p:ext uri="{BB962C8B-B14F-4D97-AF65-F5344CB8AC3E}">
        <p14:creationId xmlns:p14="http://schemas.microsoft.com/office/powerpoint/2010/main" val="4210641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Hannah </a:t>
            </a:r>
            <a:r>
              <a:rPr lang="en-AU" sz="1200" kern="1200" dirty="0" err="1" smtClean="0">
                <a:solidFill>
                  <a:schemeClr val="tx1"/>
                </a:solidFill>
                <a:effectLst/>
                <a:latin typeface="+mn-lt"/>
                <a:ea typeface="+mn-ea"/>
                <a:cs typeface="+mn-cs"/>
              </a:rPr>
              <a:t>Hethmon</a:t>
            </a:r>
            <a:r>
              <a:rPr lang="en-AU" sz="1200" kern="1200" dirty="0" smtClean="0">
                <a:solidFill>
                  <a:schemeClr val="tx1"/>
                </a:solidFill>
                <a:effectLst/>
                <a:latin typeface="+mn-lt"/>
                <a:ea typeface="+mn-ea"/>
                <a:cs typeface="+mn-cs"/>
              </a:rPr>
              <a:t>, ‘How to: super quick DIY podcasting for museums and other </a:t>
            </a:r>
            <a:r>
              <a:rPr lang="en-AU" sz="1200" kern="1200" dirty="0" err="1" smtClean="0">
                <a:solidFill>
                  <a:schemeClr val="tx1"/>
                </a:solidFill>
                <a:effectLst/>
                <a:latin typeface="+mn-lt"/>
                <a:ea typeface="+mn-ea"/>
                <a:cs typeface="+mn-cs"/>
              </a:rPr>
              <a:t>nonprofits</a:t>
            </a:r>
            <a:r>
              <a:rPr lang="en-AU" sz="1200" kern="1200" dirty="0" smtClean="0">
                <a:solidFill>
                  <a:schemeClr val="tx1"/>
                </a:solidFill>
                <a:effectLst/>
                <a:latin typeface="+mn-lt"/>
                <a:ea typeface="+mn-ea"/>
                <a:cs typeface="+mn-cs"/>
              </a:rPr>
              <a:t> closed by COVID-19, Medium. 18 March 2020, </a:t>
            </a:r>
            <a:r>
              <a:rPr lang="en-AU" sz="1200" u="none" strike="noStrike" kern="1200" dirty="0" smtClean="0">
                <a:solidFill>
                  <a:schemeClr val="tx1"/>
                </a:solidFill>
                <a:effectLst/>
                <a:latin typeface="+mn-lt"/>
                <a:ea typeface="+mn-ea"/>
                <a:cs typeface="+mn-cs"/>
                <a:hlinkClick r:id="rId3"/>
              </a:rPr>
              <a:t>https://medium.com/@hannah_rfh/how-to-super-quick-diy-podcasting-for-museums-other-nonprofits-closed-by-covid-19-82f5e95691f6</a:t>
            </a:r>
            <a:r>
              <a:rPr lang="en-AU" sz="1200" kern="1200" dirty="0" smtClean="0">
                <a:solidFill>
                  <a:schemeClr val="tx1"/>
                </a:solidFill>
                <a:effectLst/>
                <a:latin typeface="+mn-lt"/>
                <a:ea typeface="+mn-ea"/>
                <a:cs typeface="+mn-cs"/>
              </a:rPr>
              <a:t>.</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21</a:t>
            </a:fld>
            <a:endParaRPr lang="en-AU"/>
          </a:p>
        </p:txBody>
      </p:sp>
    </p:spTree>
    <p:extLst>
      <p:ext uri="{BB962C8B-B14F-4D97-AF65-F5344CB8AC3E}">
        <p14:creationId xmlns:p14="http://schemas.microsoft.com/office/powerpoint/2010/main" val="317227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Maria</a:t>
            </a:r>
            <a:r>
              <a:rPr lang="en-AU" baseline="0" dirty="0" smtClean="0"/>
              <a:t> Trujillo, ‘The museum podcast: sparking meaningful connections’, Art Critique. 31 December 2019, </a:t>
            </a:r>
            <a:r>
              <a:rPr lang="en-AU" dirty="0" smtClean="0">
                <a:hlinkClick r:id="rId3"/>
              </a:rPr>
              <a:t>https://www.art-critique.com/en/2019/12/museum-podcasts-sparking-meaningful-connections/</a:t>
            </a:r>
            <a:r>
              <a:rPr lang="en-AU" dirty="0" smtClean="0"/>
              <a:t>. </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3</a:t>
            </a:fld>
            <a:endParaRPr lang="en-AU"/>
          </a:p>
        </p:txBody>
      </p:sp>
    </p:spTree>
    <p:extLst>
      <p:ext uri="{BB962C8B-B14F-4D97-AF65-F5344CB8AC3E}">
        <p14:creationId xmlns:p14="http://schemas.microsoft.com/office/powerpoint/2010/main" val="947257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Triton Digital, ‘The Australian podcast data kit’, Triton Digital. 2019,</a:t>
            </a:r>
            <a:r>
              <a:rPr lang="en-AU" sz="1200" i="1" kern="1200" dirty="0" smtClean="0">
                <a:solidFill>
                  <a:schemeClr val="tx1"/>
                </a:solidFill>
                <a:effectLst/>
                <a:latin typeface="+mn-lt"/>
                <a:ea typeface="+mn-ea"/>
                <a:cs typeface="+mn-cs"/>
              </a:rPr>
              <a:t> </a:t>
            </a:r>
            <a:r>
              <a:rPr lang="en-AU" sz="1200" u="none" strike="noStrike" kern="1200" dirty="0" smtClean="0">
                <a:solidFill>
                  <a:schemeClr val="tx1"/>
                </a:solidFill>
                <a:effectLst/>
                <a:latin typeface="+mn-lt"/>
                <a:ea typeface="+mn-ea"/>
                <a:cs typeface="+mn-cs"/>
                <a:hlinkClick r:id="rId3"/>
              </a:rPr>
              <a:t>https://tritondigitalv3.blob.core.windows.net/media/Default/Resources/Podcast%20Data%20Kit%20Australia%202019.pdf</a:t>
            </a:r>
            <a:r>
              <a:rPr lang="en-AU" sz="1200" kern="1200" dirty="0" smtClean="0">
                <a:solidFill>
                  <a:schemeClr val="tx1"/>
                </a:solidFill>
                <a:effectLst/>
                <a:latin typeface="+mn-lt"/>
                <a:ea typeface="+mn-ea"/>
                <a:cs typeface="+mn-cs"/>
              </a:rPr>
              <a:t>.ABC, ‘ABC’s 2019 Podcast Survey’, ABC. 3 October 2019, </a:t>
            </a:r>
            <a:r>
              <a:rPr lang="en-AU" sz="1200" u="none" strike="noStrike" kern="1200" dirty="0" smtClean="0">
                <a:solidFill>
                  <a:schemeClr val="tx1"/>
                </a:solidFill>
                <a:effectLst/>
                <a:latin typeface="+mn-lt"/>
                <a:ea typeface="+mn-ea"/>
                <a:cs typeface="+mn-cs"/>
                <a:hlinkClick r:id="rId4"/>
              </a:rPr>
              <a:t>https://about.abc.net.au/media-room/abc-podcast-survey-reveals-just-how-engaged-podcast-audiences-are/</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Roy Morgan, ‘Podcasts growing in popularity in Australia’, Roy Morgan. 22 July 2019, </a:t>
            </a:r>
            <a:r>
              <a:rPr lang="en-AU" sz="1200" u="none" strike="noStrike" kern="1200" dirty="0" smtClean="0">
                <a:solidFill>
                  <a:schemeClr val="tx1"/>
                </a:solidFill>
                <a:effectLst/>
                <a:latin typeface="+mn-lt"/>
                <a:ea typeface="+mn-ea"/>
                <a:cs typeface="+mn-cs"/>
                <a:hlinkClick r:id="rId5"/>
              </a:rPr>
              <a:t>http://www.roymorgan.com/findings/8056-podcast-listeners-australia-march-2019-201907190703#:~:text=Average%20interviews%20per%20year%20n,million%20just%20four%20years%20ago.</a:t>
            </a:r>
            <a:r>
              <a:rPr lang="en-AU" sz="1200" kern="1200" dirty="0" smtClean="0">
                <a:solidFill>
                  <a:schemeClr val="tx1"/>
                </a:solidFill>
                <a:effectLst/>
                <a:latin typeface="+mn-lt"/>
                <a:ea typeface="+mn-ea"/>
                <a:cs typeface="+mn-cs"/>
              </a:rPr>
              <a:t> </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4</a:t>
            </a:fld>
            <a:endParaRPr lang="en-AU"/>
          </a:p>
        </p:txBody>
      </p:sp>
    </p:spTree>
    <p:extLst>
      <p:ext uri="{BB962C8B-B14F-4D97-AF65-F5344CB8AC3E}">
        <p14:creationId xmlns:p14="http://schemas.microsoft.com/office/powerpoint/2010/main" val="2085789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Eric, ‘Let’s hear it for audio!’, </a:t>
            </a:r>
            <a:r>
              <a:rPr lang="en-AU" sz="1200" kern="1200" dirty="0" err="1" smtClean="0">
                <a:solidFill>
                  <a:schemeClr val="tx1"/>
                </a:solidFill>
                <a:effectLst/>
                <a:latin typeface="+mn-lt"/>
                <a:ea typeface="+mn-ea"/>
                <a:cs typeface="+mn-cs"/>
              </a:rPr>
              <a:t>Cuberis</a:t>
            </a:r>
            <a:r>
              <a:rPr lang="en-AU" sz="1200" kern="1200" dirty="0" smtClean="0">
                <a:solidFill>
                  <a:schemeClr val="tx1"/>
                </a:solidFill>
                <a:effectLst/>
                <a:latin typeface="+mn-lt"/>
                <a:ea typeface="+mn-ea"/>
                <a:cs typeface="+mn-cs"/>
              </a:rPr>
              <a:t>. 30 January 2019, </a:t>
            </a:r>
            <a:r>
              <a:rPr lang="en-AU" sz="1200" u="none" strike="noStrike" kern="1200" dirty="0" smtClean="0">
                <a:solidFill>
                  <a:schemeClr val="tx1"/>
                </a:solidFill>
                <a:effectLst/>
                <a:latin typeface="+mn-lt"/>
                <a:ea typeface="+mn-ea"/>
                <a:cs typeface="+mn-cs"/>
                <a:hlinkClick r:id="rId3"/>
              </a:rPr>
              <a:t>https://cuberis.com/lets-hear-it-for-audio/</a:t>
            </a:r>
            <a:r>
              <a:rPr lang="en-AU" sz="1200" kern="1200" dirty="0" smtClean="0">
                <a:solidFill>
                  <a:schemeClr val="tx1"/>
                </a:solidFill>
                <a:effectLst/>
                <a:latin typeface="+mn-lt"/>
                <a:ea typeface="+mn-ea"/>
                <a:cs typeface="+mn-cs"/>
              </a:rPr>
              <a:t>.</a:t>
            </a:r>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5</a:t>
            </a:fld>
            <a:endParaRPr lang="en-AU"/>
          </a:p>
        </p:txBody>
      </p:sp>
    </p:spTree>
    <p:extLst>
      <p:ext uri="{BB962C8B-B14F-4D97-AF65-F5344CB8AC3E}">
        <p14:creationId xmlns:p14="http://schemas.microsoft.com/office/powerpoint/2010/main" val="479692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7</a:t>
            </a:fld>
            <a:endParaRPr lang="en-AU"/>
          </a:p>
        </p:txBody>
      </p:sp>
    </p:spTree>
    <p:extLst>
      <p:ext uri="{BB962C8B-B14F-4D97-AF65-F5344CB8AC3E}">
        <p14:creationId xmlns:p14="http://schemas.microsoft.com/office/powerpoint/2010/main" val="99811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8</a:t>
            </a:fld>
            <a:endParaRPr lang="en-AU"/>
          </a:p>
        </p:txBody>
      </p:sp>
    </p:spTree>
    <p:extLst>
      <p:ext uri="{BB962C8B-B14F-4D97-AF65-F5344CB8AC3E}">
        <p14:creationId xmlns:p14="http://schemas.microsoft.com/office/powerpoint/2010/main" val="340440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9</a:t>
            </a:fld>
            <a:endParaRPr lang="en-AU"/>
          </a:p>
        </p:txBody>
      </p:sp>
    </p:spTree>
    <p:extLst>
      <p:ext uri="{BB962C8B-B14F-4D97-AF65-F5344CB8AC3E}">
        <p14:creationId xmlns:p14="http://schemas.microsoft.com/office/powerpoint/2010/main" val="257007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10</a:t>
            </a:fld>
            <a:endParaRPr lang="en-AU"/>
          </a:p>
        </p:txBody>
      </p:sp>
    </p:spTree>
    <p:extLst>
      <p:ext uri="{BB962C8B-B14F-4D97-AF65-F5344CB8AC3E}">
        <p14:creationId xmlns:p14="http://schemas.microsoft.com/office/powerpoint/2010/main" val="1592565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AFFE89E-853D-4586-8C0D-F047064EAAF9}" type="slidenum">
              <a:rPr lang="en-AU" smtClean="0"/>
              <a:t>11</a:t>
            </a:fld>
            <a:endParaRPr lang="en-AU"/>
          </a:p>
        </p:txBody>
      </p:sp>
    </p:spTree>
    <p:extLst>
      <p:ext uri="{BB962C8B-B14F-4D97-AF65-F5344CB8AC3E}">
        <p14:creationId xmlns:p14="http://schemas.microsoft.com/office/powerpoint/2010/main" val="50771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6A825F1-CE62-4D39-9F66-A718FC701AD0}"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1449921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6A825F1-CE62-4D39-9F66-A718FC701AD0}"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17452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6A825F1-CE62-4D39-9F66-A718FC701AD0}"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97223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6A825F1-CE62-4D39-9F66-A718FC701AD0}"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181352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A825F1-CE62-4D39-9F66-A718FC701AD0}" type="datetimeFigureOut">
              <a:rPr lang="en-AU" smtClean="0"/>
              <a:t>24/09/2020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267768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6A825F1-CE62-4D39-9F66-A718FC701AD0}"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373967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6A825F1-CE62-4D39-9F66-A718FC701AD0}" type="datetimeFigureOut">
              <a:rPr lang="en-AU" smtClean="0"/>
              <a:t>24/09/2020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3019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6A825F1-CE62-4D39-9F66-A718FC701AD0}" type="datetimeFigureOut">
              <a:rPr lang="en-AU" smtClean="0"/>
              <a:t>24/09/2020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215224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825F1-CE62-4D39-9F66-A718FC701AD0}" type="datetimeFigureOut">
              <a:rPr lang="en-AU" smtClean="0"/>
              <a:t>24/09/2020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391421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A825F1-CE62-4D39-9F66-A718FC701AD0}"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8969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A825F1-CE62-4D39-9F66-A718FC701AD0}" type="datetimeFigureOut">
              <a:rPr lang="en-AU" smtClean="0"/>
              <a:t>24/09/2020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ED28E9-A13B-4CED-8455-1962C1B64EB1}" type="slidenum">
              <a:rPr lang="en-AU" smtClean="0"/>
              <a:t>‹#›</a:t>
            </a:fld>
            <a:endParaRPr lang="en-AU"/>
          </a:p>
        </p:txBody>
      </p:sp>
    </p:spTree>
    <p:extLst>
      <p:ext uri="{BB962C8B-B14F-4D97-AF65-F5344CB8AC3E}">
        <p14:creationId xmlns:p14="http://schemas.microsoft.com/office/powerpoint/2010/main" val="99642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825F1-CE62-4D39-9F66-A718FC701AD0}" type="datetimeFigureOut">
              <a:rPr lang="en-AU" smtClean="0"/>
              <a:t>24/09/2020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D28E9-A13B-4CED-8455-1962C1B64EB1}" type="slidenum">
              <a:rPr lang="en-AU" smtClean="0"/>
              <a:t>‹#›</a:t>
            </a:fld>
            <a:endParaRPr lang="en-AU"/>
          </a:p>
        </p:txBody>
      </p:sp>
    </p:spTree>
    <p:extLst>
      <p:ext uri="{BB962C8B-B14F-4D97-AF65-F5344CB8AC3E}">
        <p14:creationId xmlns:p14="http://schemas.microsoft.com/office/powerpoint/2010/main" val="2142402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70219"/>
          </a:xfrm>
        </p:spPr>
        <p:txBody>
          <a:bodyPr>
            <a:normAutofit/>
          </a:bodyPr>
          <a:lstStyle/>
          <a:p>
            <a:r>
              <a:rPr lang="en-AU" b="1" dirty="0">
                <a:latin typeface="Segoe UI Semibold" panose="020B0702040204020203" pitchFamily="34" charset="0"/>
                <a:cs typeface="Segoe UI Semibold" panose="020B0702040204020203" pitchFamily="34" charset="0"/>
              </a:rPr>
              <a:t>Podcasting: sharing your museum’s </a:t>
            </a:r>
            <a:r>
              <a:rPr lang="en-AU" b="1" dirty="0" smtClean="0">
                <a:latin typeface="Segoe UI Semibold" panose="020B0702040204020203" pitchFamily="34" charset="0"/>
                <a:cs typeface="Segoe UI Semibold" panose="020B0702040204020203" pitchFamily="34" charset="0"/>
              </a:rPr>
              <a:t>story</a:t>
            </a:r>
            <a:endParaRPr lang="en-AU" dirty="0">
              <a:latin typeface="Segoe UI Semibold" panose="020B0702040204020203" pitchFamily="34" charset="0"/>
              <a:cs typeface="Segoe UI Semibold" panose="020B0702040204020203" pitchFamily="34" charset="0"/>
            </a:endParaRPr>
          </a:p>
        </p:txBody>
      </p:sp>
      <p:sp>
        <p:nvSpPr>
          <p:cNvPr id="3" name="Subtitle 2"/>
          <p:cNvSpPr>
            <a:spLocks noGrp="1"/>
          </p:cNvSpPr>
          <p:nvPr>
            <p:ph type="subTitle" idx="1"/>
          </p:nvPr>
        </p:nvSpPr>
        <p:spPr/>
        <p:txBody>
          <a:bodyPr/>
          <a:lstStyle/>
          <a:p>
            <a:r>
              <a:rPr lang="en-AU" b="1" dirty="0" smtClean="0">
                <a:latin typeface="Segoe UI" panose="020B0502040204020203" pitchFamily="34" charset="0"/>
                <a:cs typeface="Segoe UI" panose="020B0502040204020203" pitchFamily="34" charset="0"/>
              </a:rPr>
              <a:t>Kirsten Murray </a:t>
            </a:r>
          </a:p>
          <a:p>
            <a:r>
              <a:rPr lang="en-AU" dirty="0" smtClean="0">
                <a:latin typeface="Segoe UI" panose="020B0502040204020203" pitchFamily="34" charset="0"/>
                <a:cs typeface="Segoe UI" panose="020B0502040204020203" pitchFamily="34" charset="0"/>
              </a:rPr>
              <a:t>Director, Brisbane’s Living Heritage Network </a:t>
            </a:r>
          </a:p>
          <a:p>
            <a:r>
              <a:rPr lang="en-AU" dirty="0" smtClean="0">
                <a:latin typeface="Segoe UI" panose="020B0502040204020203" pitchFamily="34" charset="0"/>
                <a:cs typeface="Segoe UI" panose="020B0502040204020203" pitchFamily="34" charset="0"/>
              </a:rPr>
              <a:t>Community Educator Coordinator, SCLQ </a:t>
            </a:r>
            <a:endParaRPr lang="en-AU" dirty="0">
              <a:latin typeface="Segoe UI" panose="020B0502040204020203" pitchFamily="34" charset="0"/>
              <a:cs typeface="Segoe UI" panose="020B0502040204020203" pitchFamily="34" charset="0"/>
            </a:endParaRPr>
          </a:p>
        </p:txBody>
      </p:sp>
      <p:sp>
        <p:nvSpPr>
          <p:cNvPr id="5" name="Rectangle 4"/>
          <p:cNvSpPr/>
          <p:nvPr/>
        </p:nvSpPr>
        <p:spPr>
          <a:xfrm>
            <a:off x="0" y="5717309"/>
            <a:ext cx="12192000" cy="1140691"/>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753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84108"/>
            <a:ext cx="12192000" cy="1190723"/>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356616" y="528657"/>
            <a:ext cx="11338560" cy="4673074"/>
          </a:xfrm>
          <a:prstGeom prst="rect">
            <a:avLst/>
          </a:prstGeom>
        </p:spPr>
        <p:txBody>
          <a:bodyPr wrap="square">
            <a:spAutoFit/>
          </a:bodyPr>
          <a:lstStyle/>
          <a:p>
            <a:pPr algn="just">
              <a:lnSpc>
                <a:spcPct val="150000"/>
              </a:lnSpc>
              <a:spcAft>
                <a:spcPts val="600"/>
              </a:spcAft>
            </a:pPr>
            <a:r>
              <a:rPr lang="en-AU" sz="2400" dirty="0">
                <a:latin typeface="Segoe UI Semibold" panose="020B0702040204020203" pitchFamily="34" charset="0"/>
                <a:ea typeface="SimSun" panose="02010600030101010101" pitchFamily="2" charset="-122"/>
                <a:cs typeface="Segoe UI Semibold" panose="020B0702040204020203" pitchFamily="34" charset="0"/>
              </a:rPr>
              <a:t>[INTERVIEW]</a:t>
            </a:r>
            <a:endParaRPr lang="en-AU" sz="2400" dirty="0" smtClean="0">
              <a:effectLst/>
              <a:latin typeface="Segoe UI Semibold" panose="020B0702040204020203" pitchFamily="34" charset="0"/>
              <a:ea typeface="SimSun" panose="02010600030101010101" pitchFamily="2" charset="-122"/>
              <a:cs typeface="Segoe UI Semibold" panose="020B0702040204020203" pitchFamily="34" charset="0"/>
            </a:endParaRPr>
          </a:p>
          <a:p>
            <a:pPr algn="just">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[HORSE RACE SOUND]</a:t>
            </a:r>
          </a:p>
          <a:p>
            <a:pPr algn="just">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In </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this episode we are joined by Peter Howard, President, Thoroughbred Racing History Association. The Association has an archive housed at Doomben racecourse where we are today and a museum at Eagle Farm. Hi Peter, thanks for joining us!  </a:t>
            </a:r>
            <a:endParaRPr lang="en-AU" sz="2000" dirty="0" smtClean="0">
              <a:effectLst/>
              <a:latin typeface="Segoe UI" panose="020B0502040204020203" pitchFamily="34" charset="0"/>
              <a:ea typeface="SimSun" panose="02010600030101010101" pitchFamily="2" charset="-122"/>
              <a:cs typeface="Segoe UI" panose="020B0502040204020203" pitchFamily="34" charset="0"/>
            </a:endParaRPr>
          </a:p>
          <a:p>
            <a:pPr marL="342900" lvl="0" indent="-342900">
              <a:lnSpc>
                <a:spcPct val="150000"/>
              </a:lnSpc>
              <a:spcAft>
                <a:spcPts val="0"/>
              </a:spcAft>
              <a:buFont typeface="Arial" panose="020B0604020202020204" pitchFamily="34" charset="0"/>
              <a:buChar char="•"/>
            </a:pP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We are going to start this episode by talking about the item you have selected. Peter, what are we standing in front of? </a:t>
            </a:r>
            <a:endParaRPr lang="en-AU" sz="2000" dirty="0" smtClean="0">
              <a:effectLst/>
              <a:latin typeface="Segoe UI" panose="020B0502040204020203" pitchFamily="34" charset="0"/>
              <a:ea typeface="SimSun" panose="02010600030101010101" pitchFamily="2" charset="-122"/>
              <a:cs typeface="Segoe UI" panose="020B0502040204020203" pitchFamily="34" charset="0"/>
            </a:endParaRPr>
          </a:p>
          <a:p>
            <a:pPr marL="342900" lvl="0" indent="-342900">
              <a:lnSpc>
                <a:spcPct val="150000"/>
              </a:lnSpc>
              <a:spcAft>
                <a:spcPts val="1000"/>
              </a:spcAft>
              <a:buFont typeface="Arial" panose="020B0604020202020204" pitchFamily="34" charset="0"/>
              <a:buChar char="•"/>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But</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 every item has a story. To fully appreciate this beautiful trophy, we need to start at the beginning. Peter, what are we looking at here?  </a:t>
            </a:r>
            <a:endParaRPr lang="en-AU" sz="2000" dirty="0">
              <a:effectLst/>
              <a:latin typeface="Segoe UI" panose="020B0502040204020203" pitchFamily="34" charset="0"/>
              <a:ea typeface="SimSun" panose="02010600030101010101" pitchFamily="2" charset="-122"/>
              <a:cs typeface="Segoe UI" panose="020B0502040204020203" pitchFamily="34" charset="0"/>
            </a:endParaRP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55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94617"/>
            <a:ext cx="12192000" cy="1180214"/>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p:cNvSpPr/>
          <p:nvPr/>
        </p:nvSpPr>
        <p:spPr>
          <a:xfrm>
            <a:off x="393192" y="348452"/>
            <a:ext cx="11045952" cy="5134739"/>
          </a:xfrm>
          <a:prstGeom prst="rect">
            <a:avLst/>
          </a:prstGeom>
        </p:spPr>
        <p:txBody>
          <a:bodyPr wrap="square">
            <a:spAutoFit/>
          </a:bodyPr>
          <a:lstStyle/>
          <a:p>
            <a:pPr algn="just">
              <a:lnSpc>
                <a:spcPct val="150000"/>
              </a:lnSpc>
              <a:spcAft>
                <a:spcPts val="600"/>
              </a:spcAft>
            </a:pPr>
            <a:r>
              <a:rPr lang="en-AU" sz="2400" dirty="0">
                <a:latin typeface="Segoe UI Semibold" panose="020B0702040204020203" pitchFamily="34" charset="0"/>
                <a:ea typeface="SimSun" panose="02010600030101010101" pitchFamily="2" charset="-122"/>
                <a:cs typeface="Segoe UI Semibold" panose="020B0702040204020203" pitchFamily="34" charset="0"/>
              </a:rPr>
              <a:t>[CONCLUSION] </a:t>
            </a:r>
            <a:endParaRPr lang="en-AU" sz="2400" dirty="0" smtClean="0">
              <a:effectLst/>
              <a:latin typeface="Segoe UI Semibold" panose="020B0702040204020203" pitchFamily="34" charset="0"/>
              <a:ea typeface="SimSun" panose="02010600030101010101" pitchFamily="2" charset="-122"/>
              <a:cs typeface="Segoe UI Semibold" panose="020B0702040204020203" pitchFamily="34" charset="0"/>
            </a:endParaRPr>
          </a:p>
          <a:p>
            <a:pPr>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[FADE IN MUSIC, SITS IN BACKGROUND]</a:t>
            </a:r>
          </a:p>
          <a:p>
            <a:pPr>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Thank-you </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for listening to </a:t>
            </a:r>
            <a:r>
              <a:rPr lang="en-US" sz="2000" i="1" dirty="0">
                <a:solidFill>
                  <a:srgbClr val="222222"/>
                </a:solidFill>
                <a:latin typeface="Segoe UI" panose="020B0502040204020203" pitchFamily="34" charset="0"/>
                <a:ea typeface="SimSun" panose="02010600030101010101" pitchFamily="2" charset="-122"/>
                <a:cs typeface="Segoe UI" panose="020B0502040204020203" pitchFamily="34" charset="0"/>
              </a:rPr>
              <a:t>My favourite item, unraveling Brisbane’s history piece by piece</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 We hope you enjoyed discovering more about Peter’s favourite item- if you want to learn more, how can people visit you Peter? </a:t>
            </a: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[PETER TO ANSWER] You </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can also find out more about our organisation by visiting our website, blhn.org. Like this podcast or do you know something more about this item? Perhaps you or someone in your family saw </a:t>
            </a:r>
            <a:r>
              <a:rPr lang="en-US" sz="2000" dirty="0" err="1">
                <a:solidFill>
                  <a:srgbClr val="222222"/>
                </a:solidFill>
                <a:latin typeface="Segoe UI" panose="020B0502040204020203" pitchFamily="34" charset="0"/>
                <a:ea typeface="SimSun" panose="02010600030101010101" pitchFamily="2" charset="-122"/>
                <a:cs typeface="Segoe UI" panose="020B0502040204020203" pitchFamily="34" charset="0"/>
              </a:rPr>
              <a:t>Bernborough</a:t>
            </a:r>
            <a:r>
              <a:rPr lang="en-US" sz="2000" dirty="0">
                <a:solidFill>
                  <a:srgbClr val="222222"/>
                </a:solidFill>
                <a:latin typeface="Segoe UI" panose="020B0502040204020203" pitchFamily="34" charset="0"/>
                <a:ea typeface="SimSun" panose="02010600030101010101" pitchFamily="2" charset="-122"/>
                <a:cs typeface="Segoe UI" panose="020B0502040204020203" pitchFamily="34" charset="0"/>
              </a:rPr>
              <a:t> ride? Think about leaving a comment, subscribing or sharing this podcast on your social media platforms.  What will be the next favourite item? Tune into the next episode to find out! </a:t>
            </a:r>
            <a:endPar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endParaRPr>
          </a:p>
          <a:p>
            <a:pPr>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[INCREASE MUSIC VOLUME, FADE OUT MUSIC]   </a:t>
            </a:r>
            <a:endParaRPr lang="en-AU" dirty="0">
              <a:effectLst/>
              <a:latin typeface="Segoe UI" panose="020B0502040204020203" pitchFamily="34" charset="0"/>
              <a:ea typeface="SimSun" panose="02010600030101010101" pitchFamily="2" charset="-122"/>
              <a:cs typeface="Segoe UI" panose="020B0502040204020203" pitchFamily="34" charset="0"/>
            </a:endParaRPr>
          </a:p>
        </p:txBody>
      </p:sp>
      <p:cxnSp>
        <p:nvCxnSpPr>
          <p:cNvPr id="6" name="Straight Connector 5"/>
          <p:cNvCxnSpPr/>
          <p:nvPr/>
        </p:nvCxnSpPr>
        <p:spPr>
          <a:xfrm flipV="1">
            <a:off x="3465830" y="2048256"/>
            <a:ext cx="6830314" cy="27432"/>
          </a:xfrm>
          <a:prstGeom prst="line">
            <a:avLst/>
          </a:prstGeom>
          <a:ln w="28575">
            <a:solidFill>
              <a:srgbClr val="0063AF"/>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35678" y="3026664"/>
            <a:ext cx="1087882" cy="393192"/>
          </a:xfrm>
          <a:prstGeom prst="rect">
            <a:avLst/>
          </a:prstGeom>
          <a:noFill/>
          <a:ln w="3810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 name="Straight Connector 9"/>
          <p:cNvCxnSpPr/>
          <p:nvPr/>
        </p:nvCxnSpPr>
        <p:spPr>
          <a:xfrm>
            <a:off x="10332720" y="4325112"/>
            <a:ext cx="969264" cy="0"/>
          </a:xfrm>
          <a:prstGeom prst="line">
            <a:avLst/>
          </a:prstGeom>
          <a:ln w="38100">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93192" y="4773168"/>
            <a:ext cx="7882128" cy="45720"/>
          </a:xfrm>
          <a:prstGeom prst="line">
            <a:avLst/>
          </a:prstGeom>
          <a:ln w="38100">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806182" y="2140186"/>
            <a:ext cx="3523234"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393192" y="2578608"/>
            <a:ext cx="10936224"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393192" y="3017030"/>
            <a:ext cx="4078224"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5623560" y="3035080"/>
            <a:ext cx="5705856"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356616" y="3509691"/>
            <a:ext cx="10972800"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p:cNvSpPr/>
          <p:nvPr/>
        </p:nvSpPr>
        <p:spPr>
          <a:xfrm>
            <a:off x="356616" y="3992718"/>
            <a:ext cx="9939528" cy="393192"/>
          </a:xfrm>
          <a:prstGeom prst="rect">
            <a:avLst/>
          </a:prstGeom>
          <a:solidFill>
            <a:srgbClr val="CD0D32">
              <a:alpha val="14118"/>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1"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21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6" grpId="0" animBg="1"/>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809673"/>
            <a:ext cx="12192000" cy="1065158"/>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Pentagon 1"/>
          <p:cNvSpPr/>
          <p:nvPr/>
        </p:nvSpPr>
        <p:spPr>
          <a:xfrm>
            <a:off x="1490580"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638300"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Script </a:t>
            </a:r>
            <a:endParaRPr lang="en-AU" sz="3200" dirty="0">
              <a:latin typeface="Segoe UI Semibold" panose="020B0702040204020203" pitchFamily="34" charset="0"/>
              <a:cs typeface="Segoe UI Semibold" panose="020B0702040204020203" pitchFamily="34" charset="0"/>
            </a:endParaRPr>
          </a:p>
        </p:txBody>
      </p:sp>
      <p:sp>
        <p:nvSpPr>
          <p:cNvPr id="8" name="Title 1"/>
          <p:cNvSpPr>
            <a:spLocks noGrp="1"/>
          </p:cNvSpPr>
          <p:nvPr>
            <p:ph type="ctrTitle"/>
          </p:nvPr>
        </p:nvSpPr>
        <p:spPr>
          <a:xfrm>
            <a:off x="1638300" y="5901099"/>
            <a:ext cx="9144000" cy="865474"/>
          </a:xfrm>
        </p:spPr>
        <p:txBody>
          <a:bodyPr>
            <a:normAutofit fontScale="90000"/>
          </a:bodyPr>
          <a:lstStyle/>
          <a:p>
            <a:r>
              <a:rPr lang="en-AU" dirty="0" smtClean="0">
                <a:solidFill>
                  <a:schemeClr val="bg1"/>
                </a:solidFill>
                <a:latin typeface="Segoe UI Semibold" panose="020B0702040204020203" pitchFamily="34" charset="0"/>
                <a:cs typeface="Segoe UI Semibold" panose="020B0702040204020203" pitchFamily="34" charset="0"/>
              </a:rPr>
              <a:t>Our podcasting process</a:t>
            </a:r>
            <a:endParaRPr lang="en-AU" dirty="0">
              <a:solidFill>
                <a:schemeClr val="bg1"/>
              </a:solidFill>
              <a:latin typeface="Segoe UI Semibold" panose="020B0702040204020203" pitchFamily="34" charset="0"/>
              <a:cs typeface="Segoe UI Semibold" panose="020B0702040204020203" pitchFamily="34" charset="0"/>
            </a:endParaRPr>
          </a:p>
        </p:txBody>
      </p:sp>
      <p:sp>
        <p:nvSpPr>
          <p:cNvPr id="3" name="TextBox 2"/>
          <p:cNvSpPr txBox="1"/>
          <p:nvPr/>
        </p:nvSpPr>
        <p:spPr>
          <a:xfrm>
            <a:off x="576180" y="584200"/>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1</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0" name="Pentagon 9"/>
          <p:cNvSpPr/>
          <p:nvPr/>
        </p:nvSpPr>
        <p:spPr>
          <a:xfrm>
            <a:off x="1490580" y="2368262"/>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1638300" y="2768024"/>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Record</a:t>
            </a:r>
            <a:endParaRPr lang="en-AU" sz="3200" dirty="0">
              <a:latin typeface="Segoe UI Semibold" panose="020B0702040204020203" pitchFamily="34" charset="0"/>
              <a:cs typeface="Segoe UI Semibold" panose="020B0702040204020203" pitchFamily="34" charset="0"/>
            </a:endParaRPr>
          </a:p>
        </p:txBody>
      </p:sp>
      <p:sp>
        <p:nvSpPr>
          <p:cNvPr id="12" name="TextBox 11"/>
          <p:cNvSpPr txBox="1"/>
          <p:nvPr/>
        </p:nvSpPr>
        <p:spPr>
          <a:xfrm>
            <a:off x="576180" y="2368262"/>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2</a:t>
            </a:r>
          </a:p>
        </p:txBody>
      </p:sp>
    </p:spTree>
    <p:extLst>
      <p:ext uri="{BB962C8B-B14F-4D97-AF65-F5344CB8AC3E}">
        <p14:creationId xmlns:p14="http://schemas.microsoft.com/office/powerpoint/2010/main" val="3681048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4218" y="360218"/>
            <a:ext cx="10963564" cy="6132946"/>
          </a:xfrm>
          <a:prstGeom prst="rect">
            <a:avLst/>
          </a:prstGeom>
          <a:noFill/>
          <a:ln w="762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4203119" y="5443134"/>
            <a:ext cx="7200900" cy="707886"/>
          </a:xfrm>
          <a:prstGeom prst="rect">
            <a:avLst/>
          </a:prstGeom>
          <a:noFill/>
        </p:spPr>
        <p:txBody>
          <a:bodyPr wrap="square" rtlCol="0">
            <a:spAutoFit/>
          </a:bodyPr>
          <a:lstStyle/>
          <a:p>
            <a:pPr algn="ctr"/>
            <a:r>
              <a:rPr lang="en-AU" sz="4000" dirty="0" smtClean="0">
                <a:latin typeface="Segoe UI" panose="020B0502040204020203" pitchFamily="34" charset="0"/>
                <a:cs typeface="Segoe UI" panose="020B0502040204020203" pitchFamily="34" charset="0"/>
              </a:rPr>
              <a:t>Record in a </a:t>
            </a:r>
            <a:r>
              <a:rPr lang="en-AU" sz="4000" b="1" dirty="0" smtClean="0">
                <a:solidFill>
                  <a:srgbClr val="0063AF"/>
                </a:solidFill>
                <a:latin typeface="Segoe UI" panose="020B0502040204020203" pitchFamily="34" charset="0"/>
                <a:cs typeface="Segoe UI" panose="020B0502040204020203" pitchFamily="34" charset="0"/>
              </a:rPr>
              <a:t>quiet, large </a:t>
            </a:r>
            <a:r>
              <a:rPr lang="en-AU" sz="4000" dirty="0" smtClean="0">
                <a:latin typeface="Segoe UI" panose="020B0502040204020203" pitchFamily="34" charset="0"/>
                <a:cs typeface="Segoe UI" panose="020B0502040204020203" pitchFamily="34" charset="0"/>
              </a:rPr>
              <a:t>room.  </a:t>
            </a:r>
            <a:endParaRPr lang="en-AU" sz="4000" dirty="0">
              <a:latin typeface="Segoe UI" panose="020B0502040204020203" pitchFamily="34" charset="0"/>
              <a:cs typeface="Segoe UI" panose="020B0502040204020203" pitchFamily="34" charset="0"/>
            </a:endParaRPr>
          </a:p>
        </p:txBody>
      </p:sp>
      <p:sp>
        <p:nvSpPr>
          <p:cNvPr id="9" name="Rectangle 8"/>
          <p:cNvSpPr/>
          <p:nvPr/>
        </p:nvSpPr>
        <p:spPr>
          <a:xfrm>
            <a:off x="1363518" y="799197"/>
            <a:ext cx="1227282" cy="2134503"/>
          </a:xfrm>
          <a:prstGeom prst="rect">
            <a:avLst/>
          </a:prstGeom>
          <a:noFill/>
          <a:ln w="7620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C8000F"/>
              </a:solidFill>
            </a:endParaRPr>
          </a:p>
        </p:txBody>
      </p:sp>
      <p:sp>
        <p:nvSpPr>
          <p:cNvPr id="10" name="TextBox 9"/>
          <p:cNvSpPr txBox="1"/>
          <p:nvPr/>
        </p:nvSpPr>
        <p:spPr>
          <a:xfrm>
            <a:off x="4693944" y="3315818"/>
            <a:ext cx="2422239" cy="1815882"/>
          </a:xfrm>
          <a:prstGeom prst="rect">
            <a:avLst/>
          </a:prstGeom>
          <a:noFill/>
        </p:spPr>
        <p:txBody>
          <a:bodyPr wrap="square" rtlCol="0">
            <a:spAutoFit/>
          </a:bodyPr>
          <a:lstStyle/>
          <a:p>
            <a:pPr algn="ctr"/>
            <a:r>
              <a:rPr lang="en-AU" sz="2800" dirty="0" smtClean="0">
                <a:latin typeface="Segoe UI" panose="020B0502040204020203" pitchFamily="34" charset="0"/>
                <a:cs typeface="Segoe UI" panose="020B0502040204020203" pitchFamily="34" charset="0"/>
              </a:rPr>
              <a:t>Place </a:t>
            </a:r>
            <a:r>
              <a:rPr lang="en-AU" sz="2800" b="1" dirty="0" smtClean="0">
                <a:latin typeface="Segoe UI" panose="020B0502040204020203" pitchFamily="34" charset="0"/>
                <a:cs typeface="Segoe UI" panose="020B0502040204020203" pitchFamily="34" charset="0"/>
              </a:rPr>
              <a:t>microphones</a:t>
            </a:r>
            <a:r>
              <a:rPr lang="en-AU" sz="2800" dirty="0" smtClean="0">
                <a:latin typeface="Segoe UI" panose="020B0502040204020203" pitchFamily="34" charset="0"/>
                <a:cs typeface="Segoe UI" panose="020B0502040204020203" pitchFamily="34" charset="0"/>
              </a:rPr>
              <a:t> in a good position.</a:t>
            </a:r>
            <a:endParaRPr lang="en-AU" sz="2800" dirty="0">
              <a:latin typeface="Segoe UI" panose="020B0502040204020203" pitchFamily="34" charset="0"/>
              <a:cs typeface="Segoe UI" panose="020B0502040204020203" pitchFamily="34" charset="0"/>
            </a:endParaRPr>
          </a:p>
        </p:txBody>
      </p:sp>
      <p:sp>
        <p:nvSpPr>
          <p:cNvPr id="11" name="Rectangle 10"/>
          <p:cNvSpPr/>
          <p:nvPr/>
        </p:nvSpPr>
        <p:spPr>
          <a:xfrm>
            <a:off x="1473200" y="958508"/>
            <a:ext cx="1003300" cy="1815882"/>
          </a:xfrm>
          <a:prstGeom prst="rect">
            <a:avLst/>
          </a:prstGeom>
          <a:solidFill>
            <a:srgbClr val="C8000F">
              <a:alpha val="7843"/>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CD0D32"/>
              </a:solidFill>
            </a:endParaRPr>
          </a:p>
        </p:txBody>
      </p:sp>
      <p:sp>
        <p:nvSpPr>
          <p:cNvPr id="12" name="Oval 11"/>
          <p:cNvSpPr/>
          <p:nvPr/>
        </p:nvSpPr>
        <p:spPr>
          <a:xfrm>
            <a:off x="3881144" y="4008798"/>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C8000F"/>
              </a:solidFill>
            </a:endParaRPr>
          </a:p>
        </p:txBody>
      </p:sp>
      <p:sp>
        <p:nvSpPr>
          <p:cNvPr id="13" name="Oval 12"/>
          <p:cNvSpPr/>
          <p:nvPr/>
        </p:nvSpPr>
        <p:spPr>
          <a:xfrm>
            <a:off x="7225867" y="4008798"/>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C8000F"/>
              </a:solidFill>
            </a:endParaRPr>
          </a:p>
        </p:txBody>
      </p:sp>
      <p:sp>
        <p:nvSpPr>
          <p:cNvPr id="14" name="TextBox 13"/>
          <p:cNvSpPr txBox="1"/>
          <p:nvPr/>
        </p:nvSpPr>
        <p:spPr>
          <a:xfrm>
            <a:off x="2997200" y="1110907"/>
            <a:ext cx="2247900" cy="1815882"/>
          </a:xfrm>
          <a:prstGeom prst="rect">
            <a:avLst/>
          </a:prstGeom>
          <a:noFill/>
        </p:spPr>
        <p:txBody>
          <a:bodyPr wrap="square" rtlCol="0">
            <a:spAutoFit/>
          </a:bodyPr>
          <a:lstStyle/>
          <a:p>
            <a:r>
              <a:rPr lang="en-AU" sz="2800" b="1" dirty="0" smtClean="0">
                <a:latin typeface="Segoe UI" panose="020B0502040204020203" pitchFamily="34" charset="0"/>
                <a:cs typeface="Segoe UI" panose="020B0502040204020203" pitchFamily="34" charset="0"/>
              </a:rPr>
              <a:t>Limit distractions </a:t>
            </a:r>
            <a:r>
              <a:rPr lang="en-AU" sz="2800" dirty="0" smtClean="0">
                <a:latin typeface="Segoe UI" panose="020B0502040204020203" pitchFamily="34" charset="0"/>
                <a:cs typeface="Segoe UI" panose="020B0502040204020203" pitchFamily="34" charset="0"/>
              </a:rPr>
              <a:t>(like mobile phones)</a:t>
            </a:r>
            <a:endParaRPr lang="en-AU" sz="2800" dirty="0">
              <a:latin typeface="Segoe UI" panose="020B0502040204020203" pitchFamily="34" charset="0"/>
              <a:cs typeface="Segoe UI" panose="020B0502040204020203" pitchFamily="34" charset="0"/>
            </a:endParaRPr>
          </a:p>
        </p:txBody>
      </p:sp>
      <p:sp>
        <p:nvSpPr>
          <p:cNvPr id="3" name="Rectangle 2"/>
          <p:cNvSpPr/>
          <p:nvPr/>
        </p:nvSpPr>
        <p:spPr>
          <a:xfrm rot="16200000">
            <a:off x="9827654" y="1718971"/>
            <a:ext cx="281132" cy="2134503"/>
          </a:xfrm>
          <a:prstGeom prst="rect">
            <a:avLst/>
          </a:prstGeom>
          <a:solidFill>
            <a:srgbClr val="C8000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rot="16200000">
            <a:off x="10298006" y="1765926"/>
            <a:ext cx="281132" cy="1193800"/>
          </a:xfrm>
          <a:prstGeom prst="rect">
            <a:avLst/>
          </a:prstGeom>
          <a:solidFill>
            <a:srgbClr val="C8000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rot="16200000">
            <a:off x="10491355" y="1474481"/>
            <a:ext cx="282864" cy="800100"/>
          </a:xfrm>
          <a:prstGeom prst="rect">
            <a:avLst/>
          </a:prstGeom>
          <a:solidFill>
            <a:srgbClr val="C8000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7935766" y="1225100"/>
            <a:ext cx="2379770" cy="954107"/>
          </a:xfrm>
          <a:prstGeom prst="rect">
            <a:avLst/>
          </a:prstGeom>
          <a:noFill/>
        </p:spPr>
        <p:txBody>
          <a:bodyPr wrap="square" rtlCol="0">
            <a:spAutoFit/>
          </a:bodyPr>
          <a:lstStyle/>
          <a:p>
            <a:pPr algn="ctr"/>
            <a:r>
              <a:rPr lang="en-AU" sz="2800" dirty="0" smtClean="0">
                <a:latin typeface="Segoe UI" panose="020B0502040204020203" pitchFamily="34" charset="0"/>
                <a:cs typeface="Segoe UI" panose="020B0502040204020203" pitchFamily="34" charset="0"/>
              </a:rPr>
              <a:t>Check the </a:t>
            </a:r>
            <a:r>
              <a:rPr lang="en-AU" sz="2800" b="1" dirty="0" smtClean="0">
                <a:latin typeface="Segoe UI" panose="020B0502040204020203" pitchFamily="34" charset="0"/>
                <a:cs typeface="Segoe UI" panose="020B0502040204020203" pitchFamily="34" charset="0"/>
              </a:rPr>
              <a:t>volume</a:t>
            </a:r>
            <a:r>
              <a:rPr lang="en-AU" sz="2800" dirty="0" smtClean="0">
                <a:latin typeface="Segoe UI" panose="020B0502040204020203" pitchFamily="34" charset="0"/>
                <a:cs typeface="Segoe UI" panose="020B0502040204020203" pitchFamily="34" charset="0"/>
              </a:rPr>
              <a:t>. </a:t>
            </a:r>
            <a:endParaRPr lang="en-AU" sz="2800" dirty="0">
              <a:latin typeface="Segoe UI" panose="020B0502040204020203" pitchFamily="34" charset="0"/>
              <a:cs typeface="Segoe UI" panose="020B0502040204020203" pitchFamily="34" charset="0"/>
            </a:endParaRPr>
          </a:p>
        </p:txBody>
      </p:sp>
      <p:sp>
        <p:nvSpPr>
          <p:cNvPr id="19" name="Flowchart: Manual Operation 18"/>
          <p:cNvSpPr/>
          <p:nvPr/>
        </p:nvSpPr>
        <p:spPr>
          <a:xfrm>
            <a:off x="6238586" y="1593290"/>
            <a:ext cx="711200" cy="1181100"/>
          </a:xfrm>
          <a:prstGeom prst="flowChartManualOperation">
            <a:avLst/>
          </a:prstGeom>
          <a:solidFill>
            <a:srgbClr val="0063AF">
              <a:alpha val="20000"/>
            </a:srgb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p:cNvSpPr txBox="1"/>
          <p:nvPr/>
        </p:nvSpPr>
        <p:spPr>
          <a:xfrm>
            <a:off x="5412509" y="799197"/>
            <a:ext cx="2415308" cy="523220"/>
          </a:xfrm>
          <a:prstGeom prst="rect">
            <a:avLst/>
          </a:prstGeom>
          <a:noFill/>
        </p:spPr>
        <p:txBody>
          <a:bodyPr wrap="square" rtlCol="0">
            <a:spAutoFit/>
          </a:bodyPr>
          <a:lstStyle/>
          <a:p>
            <a:pPr algn="ctr"/>
            <a:r>
              <a:rPr lang="en-AU" sz="2800" dirty="0" smtClean="0">
                <a:latin typeface="Segoe UI" panose="020B0502040204020203" pitchFamily="34" charset="0"/>
                <a:cs typeface="Segoe UI" panose="020B0502040204020203" pitchFamily="34" charset="0"/>
              </a:rPr>
              <a:t>Have a </a:t>
            </a:r>
            <a:r>
              <a:rPr lang="en-AU" sz="2800" b="1" dirty="0" smtClean="0">
                <a:latin typeface="Segoe UI" panose="020B0502040204020203" pitchFamily="34" charset="0"/>
                <a:cs typeface="Segoe UI" panose="020B0502040204020203" pitchFamily="34" charset="0"/>
              </a:rPr>
              <a:t>drink</a:t>
            </a:r>
            <a:r>
              <a:rPr lang="en-AU" sz="2800" dirty="0" smtClean="0">
                <a:latin typeface="Segoe UI" panose="020B0502040204020203" pitchFamily="34" charset="0"/>
                <a:cs typeface="Segoe UI" panose="020B0502040204020203" pitchFamily="34" charset="0"/>
              </a:rPr>
              <a:t>.</a:t>
            </a:r>
            <a:endParaRPr lang="en-AU" sz="2800" dirty="0">
              <a:latin typeface="Segoe UI" panose="020B0502040204020203" pitchFamily="34" charset="0"/>
              <a:cs typeface="Segoe UI" panose="020B0502040204020203" pitchFamily="34" charset="0"/>
            </a:endParaRPr>
          </a:p>
        </p:txBody>
      </p:sp>
      <p:sp>
        <p:nvSpPr>
          <p:cNvPr id="21" name="Rectangle 20"/>
          <p:cNvSpPr/>
          <p:nvPr/>
        </p:nvSpPr>
        <p:spPr>
          <a:xfrm rot="16200000">
            <a:off x="10613848" y="1087468"/>
            <a:ext cx="287258" cy="550719"/>
          </a:xfrm>
          <a:prstGeom prst="rect">
            <a:avLst/>
          </a:prstGeom>
          <a:solidFill>
            <a:srgbClr val="C8000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Pie 22"/>
          <p:cNvSpPr/>
          <p:nvPr/>
        </p:nvSpPr>
        <p:spPr>
          <a:xfrm>
            <a:off x="1847561" y="4149429"/>
            <a:ext cx="1029277" cy="952500"/>
          </a:xfrm>
          <a:prstGeom prst="pie">
            <a:avLst/>
          </a:prstGeom>
          <a:noFill/>
          <a:ln w="57150">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4" name="TextBox 23"/>
          <p:cNvSpPr txBox="1"/>
          <p:nvPr/>
        </p:nvSpPr>
        <p:spPr>
          <a:xfrm>
            <a:off x="967363" y="5443134"/>
            <a:ext cx="2882612" cy="523220"/>
          </a:xfrm>
          <a:prstGeom prst="rect">
            <a:avLst/>
          </a:prstGeom>
          <a:noFill/>
        </p:spPr>
        <p:txBody>
          <a:bodyPr wrap="square" rtlCol="0">
            <a:spAutoFit/>
          </a:bodyPr>
          <a:lstStyle/>
          <a:p>
            <a:pPr algn="ctr"/>
            <a:r>
              <a:rPr lang="en-AU" sz="2800" dirty="0" smtClean="0">
                <a:latin typeface="Segoe UI" panose="020B0502040204020203" pitchFamily="34" charset="0"/>
                <a:cs typeface="Segoe UI" panose="020B0502040204020203" pitchFamily="34" charset="0"/>
              </a:rPr>
              <a:t>Take your </a:t>
            </a:r>
            <a:r>
              <a:rPr lang="en-AU" sz="2800" b="1" dirty="0" smtClean="0">
                <a:latin typeface="Segoe UI" panose="020B0502040204020203" pitchFamily="34" charset="0"/>
                <a:cs typeface="Segoe UI" panose="020B0502040204020203" pitchFamily="34" charset="0"/>
              </a:rPr>
              <a:t>time</a:t>
            </a:r>
            <a:r>
              <a:rPr lang="en-AU" sz="2800" dirty="0" smtClean="0">
                <a:latin typeface="Segoe UI" panose="020B0502040204020203" pitchFamily="34" charset="0"/>
                <a:cs typeface="Segoe UI" panose="020B0502040204020203" pitchFamily="34" charset="0"/>
              </a:rPr>
              <a:t>.</a:t>
            </a:r>
            <a:endParaRPr lang="en-AU" sz="2800" dirty="0">
              <a:latin typeface="Segoe UI" panose="020B0502040204020203" pitchFamily="34" charset="0"/>
              <a:cs typeface="Segoe UI" panose="020B0502040204020203" pitchFamily="34" charset="0"/>
            </a:endParaRPr>
          </a:p>
        </p:txBody>
      </p:sp>
      <p:sp>
        <p:nvSpPr>
          <p:cNvPr id="25" name="TextBox 24"/>
          <p:cNvSpPr txBox="1"/>
          <p:nvPr/>
        </p:nvSpPr>
        <p:spPr>
          <a:xfrm>
            <a:off x="8540165" y="3715995"/>
            <a:ext cx="2882612" cy="1384995"/>
          </a:xfrm>
          <a:prstGeom prst="rect">
            <a:avLst/>
          </a:prstGeom>
          <a:noFill/>
        </p:spPr>
        <p:txBody>
          <a:bodyPr wrap="square" rtlCol="0">
            <a:spAutoFit/>
          </a:bodyPr>
          <a:lstStyle/>
          <a:p>
            <a:pPr algn="ctr"/>
            <a:r>
              <a:rPr lang="en-AU" sz="2800" b="1" dirty="0" smtClean="0">
                <a:latin typeface="Segoe UI" panose="020B0502040204020203" pitchFamily="34" charset="0"/>
                <a:cs typeface="Segoe UI" panose="020B0502040204020203" pitchFamily="34" charset="0"/>
              </a:rPr>
              <a:t>Don’t press pause </a:t>
            </a:r>
            <a:r>
              <a:rPr lang="en-AU" sz="2800" dirty="0" smtClean="0">
                <a:latin typeface="Segoe UI" panose="020B0502040204020203" pitchFamily="34" charset="0"/>
                <a:cs typeface="Segoe UI" panose="020B0502040204020203" pitchFamily="34" charset="0"/>
              </a:rPr>
              <a:t>(until you finish).</a:t>
            </a:r>
            <a:endParaRPr lang="en-AU" sz="2800" dirty="0">
              <a:latin typeface="Segoe UI" panose="020B0502040204020203" pitchFamily="34" charset="0"/>
              <a:cs typeface="Segoe UI" panose="020B0502040204020203" pitchFamily="34" charset="0"/>
            </a:endParaRPr>
          </a:p>
        </p:txBody>
      </p:sp>
      <p:sp>
        <p:nvSpPr>
          <p:cNvPr id="26" name="Multiply 25"/>
          <p:cNvSpPr/>
          <p:nvPr/>
        </p:nvSpPr>
        <p:spPr>
          <a:xfrm>
            <a:off x="10493235" y="4591000"/>
            <a:ext cx="774700" cy="800100"/>
          </a:xfrm>
          <a:prstGeom prst="mathMultiply">
            <a:avLst/>
          </a:prstGeom>
          <a:solidFill>
            <a:srgbClr val="C8000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384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P spid="10" grpId="0"/>
      <p:bldP spid="11" grpId="0" animBg="1"/>
      <p:bldP spid="12" grpId="0" animBg="1"/>
      <p:bldP spid="13" grpId="0" animBg="1"/>
      <p:bldP spid="14" grpId="0"/>
      <p:bldP spid="3" grpId="0" animBg="1"/>
      <p:bldP spid="15" grpId="0" animBg="1"/>
      <p:bldP spid="16" grpId="0" animBg="1"/>
      <p:bldP spid="18" grpId="0"/>
      <p:bldP spid="19" grpId="0" animBg="1"/>
      <p:bldP spid="20" grpId="0"/>
      <p:bldP spid="21" grpId="0" animBg="1"/>
      <p:bldP spid="23" grpId="0" animBg="1"/>
      <p:bldP spid="24" grpId="0"/>
      <p:bldP spid="25" grpId="0"/>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809673"/>
            <a:ext cx="12192000" cy="1065158"/>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Pentagon 1"/>
          <p:cNvSpPr/>
          <p:nvPr/>
        </p:nvSpPr>
        <p:spPr>
          <a:xfrm>
            <a:off x="1490580"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638300"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Script </a:t>
            </a:r>
            <a:endParaRPr lang="en-AU" sz="3200" dirty="0">
              <a:latin typeface="Segoe UI Semibold" panose="020B0702040204020203" pitchFamily="34" charset="0"/>
              <a:cs typeface="Segoe UI Semibold" panose="020B0702040204020203" pitchFamily="34" charset="0"/>
            </a:endParaRPr>
          </a:p>
        </p:txBody>
      </p:sp>
      <p:sp>
        <p:nvSpPr>
          <p:cNvPr id="8" name="Title 1"/>
          <p:cNvSpPr>
            <a:spLocks noGrp="1"/>
          </p:cNvSpPr>
          <p:nvPr>
            <p:ph type="ctrTitle"/>
          </p:nvPr>
        </p:nvSpPr>
        <p:spPr>
          <a:xfrm>
            <a:off x="1638300" y="5901099"/>
            <a:ext cx="9144000" cy="865474"/>
          </a:xfrm>
        </p:spPr>
        <p:txBody>
          <a:bodyPr>
            <a:normAutofit fontScale="90000"/>
          </a:bodyPr>
          <a:lstStyle/>
          <a:p>
            <a:r>
              <a:rPr lang="en-AU" dirty="0" smtClean="0">
                <a:solidFill>
                  <a:schemeClr val="bg1"/>
                </a:solidFill>
                <a:latin typeface="Segoe UI Semibold" panose="020B0702040204020203" pitchFamily="34" charset="0"/>
                <a:cs typeface="Segoe UI Semibold" panose="020B0702040204020203" pitchFamily="34" charset="0"/>
              </a:rPr>
              <a:t>Our podcasting process</a:t>
            </a:r>
            <a:endParaRPr lang="en-AU" dirty="0">
              <a:solidFill>
                <a:schemeClr val="bg1"/>
              </a:solidFill>
              <a:latin typeface="Segoe UI Semibold" panose="020B0702040204020203" pitchFamily="34" charset="0"/>
              <a:cs typeface="Segoe UI Semibold" panose="020B0702040204020203" pitchFamily="34" charset="0"/>
            </a:endParaRPr>
          </a:p>
        </p:txBody>
      </p:sp>
      <p:sp>
        <p:nvSpPr>
          <p:cNvPr id="3" name="TextBox 2"/>
          <p:cNvSpPr txBox="1"/>
          <p:nvPr/>
        </p:nvSpPr>
        <p:spPr>
          <a:xfrm>
            <a:off x="576180" y="584200"/>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1</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0" name="Pentagon 9"/>
          <p:cNvSpPr/>
          <p:nvPr/>
        </p:nvSpPr>
        <p:spPr>
          <a:xfrm>
            <a:off x="1490580" y="2368262"/>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1638300" y="2768024"/>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Record </a:t>
            </a:r>
            <a:endParaRPr lang="en-AU" sz="3200" dirty="0">
              <a:latin typeface="Segoe UI Semibold" panose="020B0702040204020203" pitchFamily="34" charset="0"/>
              <a:cs typeface="Segoe UI Semibold" panose="020B0702040204020203" pitchFamily="34" charset="0"/>
            </a:endParaRPr>
          </a:p>
        </p:txBody>
      </p:sp>
      <p:sp>
        <p:nvSpPr>
          <p:cNvPr id="12" name="TextBox 11"/>
          <p:cNvSpPr txBox="1"/>
          <p:nvPr/>
        </p:nvSpPr>
        <p:spPr>
          <a:xfrm>
            <a:off x="576180" y="2368262"/>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2</a:t>
            </a:r>
          </a:p>
        </p:txBody>
      </p:sp>
      <p:sp>
        <p:nvSpPr>
          <p:cNvPr id="13" name="Pentagon 12"/>
          <p:cNvSpPr/>
          <p:nvPr/>
        </p:nvSpPr>
        <p:spPr>
          <a:xfrm>
            <a:off x="1490580" y="4214574"/>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1638300" y="4614336"/>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Edit </a:t>
            </a:r>
            <a:endParaRPr lang="en-AU" sz="3200" dirty="0">
              <a:latin typeface="Segoe UI Semibold" panose="020B0702040204020203" pitchFamily="34" charset="0"/>
              <a:cs typeface="Segoe UI Semibold" panose="020B0702040204020203" pitchFamily="34" charset="0"/>
            </a:endParaRPr>
          </a:p>
        </p:txBody>
      </p:sp>
      <p:sp>
        <p:nvSpPr>
          <p:cNvPr id="15" name="TextBox 14"/>
          <p:cNvSpPr txBox="1"/>
          <p:nvPr/>
        </p:nvSpPr>
        <p:spPr>
          <a:xfrm>
            <a:off x="576180" y="4214574"/>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3</a:t>
            </a:r>
            <a:endParaRPr lang="en-AU" sz="8800" dirty="0">
              <a:solidFill>
                <a:srgbClr val="C8000F"/>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515213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47038"/>
            <a:ext cx="12192000" cy="1227793"/>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849745" y="1893455"/>
            <a:ext cx="10492509" cy="1754326"/>
          </a:xfrm>
          <a:prstGeom prst="rect">
            <a:avLst/>
          </a:prstGeom>
          <a:noFill/>
        </p:spPr>
        <p:txBody>
          <a:bodyPr wrap="square" rtlCol="0">
            <a:spAutoFit/>
          </a:bodyPr>
          <a:lstStyle/>
          <a:p>
            <a:pPr algn="ctr"/>
            <a:r>
              <a:rPr lang="en-AU" sz="5400" i="1" dirty="0" smtClean="0">
                <a:latin typeface="Segoe UI Semibold" panose="020B0702040204020203" pitchFamily="34" charset="0"/>
                <a:cs typeface="Segoe UI Semibold" panose="020B0702040204020203" pitchFamily="34" charset="0"/>
              </a:rPr>
              <a:t>‘Editing is the most time-consuming part of podcasting.’</a:t>
            </a:r>
            <a:endParaRPr lang="en-AU" sz="5400" i="1" dirty="0">
              <a:latin typeface="Segoe UI Semibold" panose="020B0702040204020203" pitchFamily="34" charset="0"/>
              <a:cs typeface="Segoe UI Semibold" panose="020B0702040204020203" pitchFamily="34" charset="0"/>
            </a:endParaRP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059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4217" y="360218"/>
            <a:ext cx="5233689"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p:cNvSpPr txBox="1"/>
          <p:nvPr/>
        </p:nvSpPr>
        <p:spPr>
          <a:xfrm>
            <a:off x="945451" y="728306"/>
            <a:ext cx="4209715" cy="3785652"/>
          </a:xfrm>
          <a:prstGeom prst="rect">
            <a:avLst/>
          </a:prstGeom>
          <a:noFill/>
        </p:spPr>
        <p:txBody>
          <a:bodyPr wrap="square" rtlCol="0">
            <a:spAutoFit/>
          </a:bodyPr>
          <a:lstStyle/>
          <a:p>
            <a:pPr>
              <a:buClr>
                <a:srgbClr val="CD0D32"/>
              </a:buClr>
            </a:pPr>
            <a:r>
              <a:rPr lang="en-AU" sz="4800" b="1" dirty="0" smtClean="0">
                <a:latin typeface="Segoe UI" panose="020B0502040204020203" pitchFamily="34" charset="0"/>
                <a:cs typeface="Segoe UI" panose="020B0502040204020203" pitchFamily="34" charset="0"/>
              </a:rPr>
              <a:t>Free editing software </a:t>
            </a:r>
          </a:p>
          <a:p>
            <a:pPr>
              <a:buClr>
                <a:srgbClr val="CD0D32"/>
              </a:buClr>
            </a:pPr>
            <a:endParaRPr lang="en-AU" sz="4800" b="1" dirty="0">
              <a:latin typeface="Segoe UI" panose="020B0502040204020203" pitchFamily="34" charset="0"/>
              <a:cs typeface="Segoe UI" panose="020B0502040204020203" pitchFamily="34" charset="0"/>
            </a:endParaRP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Audacity*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GarageBand </a:t>
            </a:r>
            <a:endParaRPr lang="en-AU" sz="4800" dirty="0">
              <a:latin typeface="Segoe UI" panose="020B0502040204020203" pitchFamily="34" charset="0"/>
              <a:cs typeface="Segoe UI" panose="020B0502040204020203" pitchFamily="34" charset="0"/>
            </a:endParaRPr>
          </a:p>
        </p:txBody>
      </p:sp>
      <p:sp>
        <p:nvSpPr>
          <p:cNvPr id="11" name="Rectangle 10"/>
          <p:cNvSpPr/>
          <p:nvPr/>
        </p:nvSpPr>
        <p:spPr>
          <a:xfrm>
            <a:off x="6547184" y="360218"/>
            <a:ext cx="5233689"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TextBox 11"/>
          <p:cNvSpPr txBox="1"/>
          <p:nvPr/>
        </p:nvSpPr>
        <p:spPr>
          <a:xfrm>
            <a:off x="6895326" y="728306"/>
            <a:ext cx="4537404" cy="4524315"/>
          </a:xfrm>
          <a:prstGeom prst="rect">
            <a:avLst/>
          </a:prstGeom>
          <a:noFill/>
        </p:spPr>
        <p:txBody>
          <a:bodyPr wrap="square" rtlCol="0">
            <a:spAutoFit/>
          </a:bodyPr>
          <a:lstStyle/>
          <a:p>
            <a:pPr>
              <a:buClr>
                <a:srgbClr val="CD0D32"/>
              </a:buClr>
            </a:pPr>
            <a:r>
              <a:rPr lang="en-AU" sz="4800" b="1" dirty="0" smtClean="0">
                <a:latin typeface="Segoe UI" panose="020B0502040204020203" pitchFamily="34" charset="0"/>
                <a:cs typeface="Segoe UI" panose="020B0502040204020203" pitchFamily="34" charset="0"/>
              </a:rPr>
              <a:t>Licenced music</a:t>
            </a:r>
          </a:p>
          <a:p>
            <a:pPr>
              <a:buClr>
                <a:srgbClr val="CD0D32"/>
              </a:buClr>
            </a:pPr>
            <a:r>
              <a:rPr lang="en-AU" sz="4800" b="1" dirty="0">
                <a:latin typeface="Segoe UI" panose="020B0502040204020203" pitchFamily="34" charset="0"/>
                <a:cs typeface="Segoe UI" panose="020B0502040204020203" pitchFamily="34" charset="0"/>
              </a:rPr>
              <a:t>o</a:t>
            </a:r>
            <a:r>
              <a:rPr lang="en-AU" sz="4800" b="1" dirty="0" smtClean="0">
                <a:latin typeface="Segoe UI" panose="020B0502040204020203" pitchFamily="34" charset="0"/>
                <a:cs typeface="Segoe UI" panose="020B0502040204020203" pitchFamily="34" charset="0"/>
              </a:rPr>
              <a:t>ptions</a:t>
            </a:r>
          </a:p>
          <a:p>
            <a:pPr>
              <a:buClr>
                <a:srgbClr val="CD0D32"/>
              </a:buClr>
            </a:pPr>
            <a:endParaRPr lang="en-AU" sz="4800" b="1" dirty="0" smtClean="0">
              <a:latin typeface="Segoe UI" panose="020B0502040204020203" pitchFamily="34" charset="0"/>
              <a:cs typeface="Segoe UI" panose="020B0502040204020203" pitchFamily="34" charset="0"/>
            </a:endParaRP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Jamendo*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Audio Jungle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Story Blocks</a:t>
            </a:r>
            <a:endParaRPr lang="en-AU" sz="4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9454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p:bldP spid="11"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809673"/>
            <a:ext cx="12192000" cy="1065158"/>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Pentagon 1"/>
          <p:cNvSpPr/>
          <p:nvPr/>
        </p:nvSpPr>
        <p:spPr>
          <a:xfrm>
            <a:off x="1490580"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638300"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Script </a:t>
            </a:r>
            <a:endParaRPr lang="en-AU" sz="3200" dirty="0">
              <a:latin typeface="Segoe UI Semibold" panose="020B0702040204020203" pitchFamily="34" charset="0"/>
              <a:cs typeface="Segoe UI Semibold" panose="020B0702040204020203" pitchFamily="34" charset="0"/>
            </a:endParaRPr>
          </a:p>
        </p:txBody>
      </p:sp>
      <p:sp>
        <p:nvSpPr>
          <p:cNvPr id="8" name="Title 1"/>
          <p:cNvSpPr>
            <a:spLocks noGrp="1"/>
          </p:cNvSpPr>
          <p:nvPr>
            <p:ph type="ctrTitle"/>
          </p:nvPr>
        </p:nvSpPr>
        <p:spPr>
          <a:xfrm>
            <a:off x="1638300" y="5901099"/>
            <a:ext cx="9144000" cy="865474"/>
          </a:xfrm>
        </p:spPr>
        <p:txBody>
          <a:bodyPr>
            <a:normAutofit fontScale="90000"/>
          </a:bodyPr>
          <a:lstStyle/>
          <a:p>
            <a:r>
              <a:rPr lang="en-AU" dirty="0" smtClean="0">
                <a:solidFill>
                  <a:schemeClr val="bg1"/>
                </a:solidFill>
                <a:latin typeface="Segoe UI Semibold" panose="020B0702040204020203" pitchFamily="34" charset="0"/>
                <a:cs typeface="Segoe UI Semibold" panose="020B0702040204020203" pitchFamily="34" charset="0"/>
              </a:rPr>
              <a:t>Our podcasting process</a:t>
            </a:r>
            <a:endParaRPr lang="en-AU" dirty="0">
              <a:solidFill>
                <a:schemeClr val="bg1"/>
              </a:solidFill>
              <a:latin typeface="Segoe UI Semibold" panose="020B0702040204020203" pitchFamily="34" charset="0"/>
              <a:cs typeface="Segoe UI Semibold" panose="020B0702040204020203" pitchFamily="34" charset="0"/>
            </a:endParaRPr>
          </a:p>
        </p:txBody>
      </p:sp>
      <p:sp>
        <p:nvSpPr>
          <p:cNvPr id="3" name="TextBox 2"/>
          <p:cNvSpPr txBox="1"/>
          <p:nvPr/>
        </p:nvSpPr>
        <p:spPr>
          <a:xfrm>
            <a:off x="576180" y="584200"/>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1</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0" name="Pentagon 9"/>
          <p:cNvSpPr/>
          <p:nvPr/>
        </p:nvSpPr>
        <p:spPr>
          <a:xfrm>
            <a:off x="1490580" y="2368262"/>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1638300" y="2768024"/>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Record </a:t>
            </a:r>
            <a:endParaRPr lang="en-AU" sz="3200" dirty="0">
              <a:latin typeface="Segoe UI Semibold" panose="020B0702040204020203" pitchFamily="34" charset="0"/>
              <a:cs typeface="Segoe UI Semibold" panose="020B0702040204020203" pitchFamily="34" charset="0"/>
            </a:endParaRPr>
          </a:p>
        </p:txBody>
      </p:sp>
      <p:sp>
        <p:nvSpPr>
          <p:cNvPr id="12" name="TextBox 11"/>
          <p:cNvSpPr txBox="1"/>
          <p:nvPr/>
        </p:nvSpPr>
        <p:spPr>
          <a:xfrm>
            <a:off x="576180" y="2368262"/>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2</a:t>
            </a:r>
          </a:p>
        </p:txBody>
      </p:sp>
      <p:sp>
        <p:nvSpPr>
          <p:cNvPr id="13" name="Pentagon 12"/>
          <p:cNvSpPr/>
          <p:nvPr/>
        </p:nvSpPr>
        <p:spPr>
          <a:xfrm>
            <a:off x="1490580" y="4214574"/>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1638300" y="4614336"/>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Edit </a:t>
            </a:r>
            <a:endParaRPr lang="en-AU" sz="3200" dirty="0">
              <a:latin typeface="Segoe UI Semibold" panose="020B0702040204020203" pitchFamily="34" charset="0"/>
              <a:cs typeface="Segoe UI Semibold" panose="020B0702040204020203" pitchFamily="34" charset="0"/>
            </a:endParaRPr>
          </a:p>
        </p:txBody>
      </p:sp>
      <p:sp>
        <p:nvSpPr>
          <p:cNvPr id="15" name="TextBox 14"/>
          <p:cNvSpPr txBox="1"/>
          <p:nvPr/>
        </p:nvSpPr>
        <p:spPr>
          <a:xfrm>
            <a:off x="576180" y="4214574"/>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3</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6" name="Pentagon 15"/>
          <p:cNvSpPr/>
          <p:nvPr/>
        </p:nvSpPr>
        <p:spPr>
          <a:xfrm>
            <a:off x="7788598"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p:cNvSpPr txBox="1"/>
          <p:nvPr/>
        </p:nvSpPr>
        <p:spPr>
          <a:xfrm>
            <a:off x="7936318"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Publish </a:t>
            </a:r>
            <a:endParaRPr lang="en-AU" sz="3200" dirty="0">
              <a:latin typeface="Segoe UI Semibold" panose="020B0702040204020203" pitchFamily="34" charset="0"/>
              <a:cs typeface="Segoe UI Semibold" panose="020B0702040204020203" pitchFamily="34" charset="0"/>
            </a:endParaRPr>
          </a:p>
        </p:txBody>
      </p:sp>
      <p:sp>
        <p:nvSpPr>
          <p:cNvPr id="18" name="TextBox 17"/>
          <p:cNvSpPr txBox="1"/>
          <p:nvPr/>
        </p:nvSpPr>
        <p:spPr>
          <a:xfrm>
            <a:off x="6874198" y="584200"/>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4</a:t>
            </a:r>
          </a:p>
        </p:txBody>
      </p:sp>
    </p:spTree>
    <p:extLst>
      <p:ext uri="{BB962C8B-B14F-4D97-AF65-F5344CB8AC3E}">
        <p14:creationId xmlns:p14="http://schemas.microsoft.com/office/powerpoint/2010/main" val="2945751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4217" y="360218"/>
            <a:ext cx="5361281"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p:cNvSpPr txBox="1"/>
          <p:nvPr/>
        </p:nvSpPr>
        <p:spPr>
          <a:xfrm>
            <a:off x="945451" y="728306"/>
            <a:ext cx="4583479" cy="5262979"/>
          </a:xfrm>
          <a:prstGeom prst="rect">
            <a:avLst/>
          </a:prstGeom>
          <a:noFill/>
        </p:spPr>
        <p:txBody>
          <a:bodyPr wrap="square" rtlCol="0">
            <a:spAutoFit/>
          </a:bodyPr>
          <a:lstStyle/>
          <a:p>
            <a:pPr>
              <a:buClr>
                <a:srgbClr val="CD0D32"/>
              </a:buClr>
            </a:pPr>
            <a:r>
              <a:rPr lang="en-AU" sz="4800" b="1" dirty="0" smtClean="0">
                <a:latin typeface="Segoe UI" panose="020B0502040204020203" pitchFamily="34" charset="0"/>
                <a:cs typeface="Segoe UI" panose="020B0502040204020203" pitchFamily="34" charset="0"/>
              </a:rPr>
              <a:t>Podcast hosts to try</a:t>
            </a:r>
          </a:p>
          <a:p>
            <a:pPr>
              <a:buClr>
                <a:srgbClr val="CD0D32"/>
              </a:buClr>
            </a:pPr>
            <a:endParaRPr lang="en-AU" sz="4800" b="1" dirty="0">
              <a:latin typeface="Segoe UI" panose="020B0502040204020203" pitchFamily="34" charset="0"/>
              <a:cs typeface="Segoe UI" panose="020B0502040204020203" pitchFamily="34" charset="0"/>
            </a:endParaRP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Soundcloud*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Buzzsprout</a:t>
            </a:r>
          </a:p>
          <a:p>
            <a:pPr marL="685800" indent="-685800">
              <a:buClr>
                <a:srgbClr val="CD0D32"/>
              </a:buClr>
              <a:buFont typeface="Arial" panose="020B0604020202020204" pitchFamily="34" charset="0"/>
              <a:buChar char="•"/>
            </a:pPr>
            <a:r>
              <a:rPr lang="en-AU" sz="4800" dirty="0" err="1" smtClean="0">
                <a:latin typeface="Segoe UI" panose="020B0502040204020203" pitchFamily="34" charset="0"/>
                <a:cs typeface="Segoe UI" panose="020B0502040204020203" pitchFamily="34" charset="0"/>
              </a:rPr>
              <a:t>PodBean</a:t>
            </a:r>
            <a:endParaRPr lang="en-AU" sz="4800" dirty="0" smtClean="0">
              <a:latin typeface="Segoe UI" panose="020B0502040204020203" pitchFamily="34" charset="0"/>
              <a:cs typeface="Segoe UI" panose="020B0502040204020203" pitchFamily="34" charset="0"/>
            </a:endParaRPr>
          </a:p>
          <a:p>
            <a:pPr marL="685800" indent="-685800">
              <a:buClr>
                <a:srgbClr val="CD0D32"/>
              </a:buClr>
              <a:buFont typeface="Arial" panose="020B0604020202020204" pitchFamily="34" charset="0"/>
              <a:buChar char="•"/>
            </a:pPr>
            <a:r>
              <a:rPr lang="en-AU" sz="4800" dirty="0" err="1" smtClean="0">
                <a:latin typeface="Segoe UI" panose="020B0502040204020203" pitchFamily="34" charset="0"/>
                <a:cs typeface="Segoe UI" panose="020B0502040204020203" pitchFamily="34" charset="0"/>
              </a:rPr>
              <a:t>Libsyn</a:t>
            </a:r>
            <a:r>
              <a:rPr lang="en-AU" sz="4800" dirty="0" smtClean="0">
                <a:latin typeface="Segoe UI" panose="020B0502040204020203" pitchFamily="34" charset="0"/>
                <a:cs typeface="Segoe UI" panose="020B0502040204020203" pitchFamily="34" charset="0"/>
              </a:rPr>
              <a:t>  </a:t>
            </a:r>
            <a:endParaRPr lang="en-AU" sz="4800" dirty="0">
              <a:latin typeface="Segoe UI" panose="020B0502040204020203" pitchFamily="34" charset="0"/>
              <a:cs typeface="Segoe UI" panose="020B0502040204020203" pitchFamily="34" charset="0"/>
            </a:endParaRPr>
          </a:p>
        </p:txBody>
      </p:sp>
      <p:sp>
        <p:nvSpPr>
          <p:cNvPr id="6" name="Rectangle 5"/>
          <p:cNvSpPr/>
          <p:nvPr/>
        </p:nvSpPr>
        <p:spPr>
          <a:xfrm>
            <a:off x="6486934" y="360218"/>
            <a:ext cx="5361281"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6818168" y="728306"/>
            <a:ext cx="4583479" cy="4524315"/>
          </a:xfrm>
          <a:prstGeom prst="rect">
            <a:avLst/>
          </a:prstGeom>
          <a:noFill/>
        </p:spPr>
        <p:txBody>
          <a:bodyPr wrap="square" rtlCol="0">
            <a:spAutoFit/>
          </a:bodyPr>
          <a:lstStyle/>
          <a:p>
            <a:pPr>
              <a:buClr>
                <a:srgbClr val="CD0D32"/>
              </a:buClr>
            </a:pPr>
            <a:r>
              <a:rPr lang="en-AU" sz="4800" b="1" dirty="0" smtClean="0">
                <a:latin typeface="Segoe UI" panose="020B0502040204020203" pitchFamily="34" charset="0"/>
                <a:cs typeface="Segoe UI" panose="020B0502040204020203" pitchFamily="34" charset="0"/>
              </a:rPr>
              <a:t>Podcast directories </a:t>
            </a:r>
          </a:p>
          <a:p>
            <a:pPr>
              <a:buClr>
                <a:srgbClr val="CD0D32"/>
              </a:buClr>
            </a:pPr>
            <a:endParaRPr lang="en-AU" sz="4800" b="1" dirty="0" smtClean="0">
              <a:latin typeface="Segoe UI" panose="020B0502040204020203" pitchFamily="34" charset="0"/>
              <a:cs typeface="Segoe UI" panose="020B0502040204020203" pitchFamily="34" charset="0"/>
            </a:endParaRP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Apple*</a:t>
            </a:r>
            <a:r>
              <a:rPr lang="en-AU" sz="4800" dirty="0" smtClean="0">
                <a:solidFill>
                  <a:srgbClr val="CD0D32"/>
                </a:solidFill>
                <a:latin typeface="Segoe UI" panose="020B0502040204020203" pitchFamily="34" charset="0"/>
                <a:cs typeface="Segoe UI" panose="020B0502040204020203" pitchFamily="34" charset="0"/>
              </a:rPr>
              <a:t>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Spotify </a:t>
            </a:r>
          </a:p>
          <a:p>
            <a:pPr marL="685800" indent="-685800">
              <a:buClr>
                <a:srgbClr val="CD0D32"/>
              </a:buClr>
              <a:buFont typeface="Arial" panose="020B0604020202020204" pitchFamily="34" charset="0"/>
              <a:buChar char="•"/>
            </a:pPr>
            <a:r>
              <a:rPr lang="en-AU" sz="4800" dirty="0" smtClean="0">
                <a:latin typeface="Segoe UI" panose="020B0502040204020203" pitchFamily="34" charset="0"/>
                <a:cs typeface="Segoe UI" panose="020B0502040204020203" pitchFamily="34" charset="0"/>
              </a:rPr>
              <a:t>Google </a:t>
            </a:r>
            <a:endParaRPr lang="en-AU" sz="4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32220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809673"/>
            <a:ext cx="12192000" cy="1065158"/>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Pentagon 1"/>
          <p:cNvSpPr/>
          <p:nvPr/>
        </p:nvSpPr>
        <p:spPr>
          <a:xfrm>
            <a:off x="1490580"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638300"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Script </a:t>
            </a:r>
            <a:endParaRPr lang="en-AU" sz="3200" dirty="0">
              <a:latin typeface="Segoe UI Semibold" panose="020B0702040204020203" pitchFamily="34" charset="0"/>
              <a:cs typeface="Segoe UI Semibold" panose="020B0702040204020203" pitchFamily="34" charset="0"/>
            </a:endParaRPr>
          </a:p>
        </p:txBody>
      </p:sp>
      <p:sp>
        <p:nvSpPr>
          <p:cNvPr id="8" name="Title 1"/>
          <p:cNvSpPr>
            <a:spLocks noGrp="1"/>
          </p:cNvSpPr>
          <p:nvPr>
            <p:ph type="ctrTitle"/>
          </p:nvPr>
        </p:nvSpPr>
        <p:spPr>
          <a:xfrm>
            <a:off x="1638300" y="5901099"/>
            <a:ext cx="9144000" cy="865474"/>
          </a:xfrm>
        </p:spPr>
        <p:txBody>
          <a:bodyPr>
            <a:normAutofit fontScale="90000"/>
          </a:bodyPr>
          <a:lstStyle/>
          <a:p>
            <a:r>
              <a:rPr lang="en-AU" dirty="0" smtClean="0">
                <a:solidFill>
                  <a:schemeClr val="bg1"/>
                </a:solidFill>
                <a:latin typeface="Segoe UI Semibold" panose="020B0702040204020203" pitchFamily="34" charset="0"/>
                <a:cs typeface="Segoe UI Semibold" panose="020B0702040204020203" pitchFamily="34" charset="0"/>
              </a:rPr>
              <a:t>Our podcasting process</a:t>
            </a:r>
            <a:endParaRPr lang="en-AU" dirty="0">
              <a:solidFill>
                <a:schemeClr val="bg1"/>
              </a:solidFill>
              <a:latin typeface="Segoe UI Semibold" panose="020B0702040204020203" pitchFamily="34" charset="0"/>
              <a:cs typeface="Segoe UI Semibold" panose="020B0702040204020203" pitchFamily="34" charset="0"/>
            </a:endParaRPr>
          </a:p>
        </p:txBody>
      </p:sp>
      <p:sp>
        <p:nvSpPr>
          <p:cNvPr id="3" name="TextBox 2"/>
          <p:cNvSpPr txBox="1"/>
          <p:nvPr/>
        </p:nvSpPr>
        <p:spPr>
          <a:xfrm>
            <a:off x="576180" y="584200"/>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1</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0" name="Pentagon 9"/>
          <p:cNvSpPr/>
          <p:nvPr/>
        </p:nvSpPr>
        <p:spPr>
          <a:xfrm>
            <a:off x="1490580" y="2368262"/>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1638300" y="2768024"/>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Record </a:t>
            </a:r>
            <a:endParaRPr lang="en-AU" sz="3200" dirty="0">
              <a:latin typeface="Segoe UI Semibold" panose="020B0702040204020203" pitchFamily="34" charset="0"/>
              <a:cs typeface="Segoe UI Semibold" panose="020B0702040204020203" pitchFamily="34" charset="0"/>
            </a:endParaRPr>
          </a:p>
        </p:txBody>
      </p:sp>
      <p:sp>
        <p:nvSpPr>
          <p:cNvPr id="12" name="TextBox 11"/>
          <p:cNvSpPr txBox="1"/>
          <p:nvPr/>
        </p:nvSpPr>
        <p:spPr>
          <a:xfrm>
            <a:off x="576180" y="2368262"/>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2</a:t>
            </a:r>
          </a:p>
        </p:txBody>
      </p:sp>
      <p:sp>
        <p:nvSpPr>
          <p:cNvPr id="13" name="Pentagon 12"/>
          <p:cNvSpPr/>
          <p:nvPr/>
        </p:nvSpPr>
        <p:spPr>
          <a:xfrm>
            <a:off x="1490580" y="4214574"/>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1638300" y="4614336"/>
            <a:ext cx="224790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Edit </a:t>
            </a:r>
            <a:endParaRPr lang="en-AU" sz="3200" dirty="0">
              <a:latin typeface="Segoe UI Semibold" panose="020B0702040204020203" pitchFamily="34" charset="0"/>
              <a:cs typeface="Segoe UI Semibold" panose="020B0702040204020203" pitchFamily="34" charset="0"/>
            </a:endParaRPr>
          </a:p>
        </p:txBody>
      </p:sp>
      <p:sp>
        <p:nvSpPr>
          <p:cNvPr id="15" name="TextBox 14"/>
          <p:cNvSpPr txBox="1"/>
          <p:nvPr/>
        </p:nvSpPr>
        <p:spPr>
          <a:xfrm>
            <a:off x="576180" y="4214574"/>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3</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16" name="Pentagon 15"/>
          <p:cNvSpPr/>
          <p:nvPr/>
        </p:nvSpPr>
        <p:spPr>
          <a:xfrm>
            <a:off x="7788598"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p:cNvSpPr txBox="1"/>
          <p:nvPr/>
        </p:nvSpPr>
        <p:spPr>
          <a:xfrm>
            <a:off x="7936318"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Publish </a:t>
            </a:r>
            <a:endParaRPr lang="en-AU" sz="3200" dirty="0">
              <a:latin typeface="Segoe UI Semibold" panose="020B0702040204020203" pitchFamily="34" charset="0"/>
              <a:cs typeface="Segoe UI Semibold" panose="020B0702040204020203" pitchFamily="34" charset="0"/>
            </a:endParaRPr>
          </a:p>
        </p:txBody>
      </p:sp>
      <p:sp>
        <p:nvSpPr>
          <p:cNvPr id="18" name="TextBox 17"/>
          <p:cNvSpPr txBox="1"/>
          <p:nvPr/>
        </p:nvSpPr>
        <p:spPr>
          <a:xfrm>
            <a:off x="6874198" y="584200"/>
            <a:ext cx="723900" cy="1446550"/>
          </a:xfrm>
          <a:prstGeom prst="rect">
            <a:avLst/>
          </a:prstGeom>
          <a:noFill/>
        </p:spPr>
        <p:txBody>
          <a:bodyPr wrap="square" rtlCol="0">
            <a:spAutoFit/>
          </a:bodyPr>
          <a:lstStyle/>
          <a:p>
            <a:r>
              <a:rPr lang="en-AU" sz="8800" dirty="0">
                <a:solidFill>
                  <a:srgbClr val="C8000F"/>
                </a:solidFill>
                <a:latin typeface="Segoe UI Semibold" panose="020B0702040204020203" pitchFamily="34" charset="0"/>
                <a:cs typeface="Segoe UI Semibold" panose="020B0702040204020203" pitchFamily="34" charset="0"/>
              </a:rPr>
              <a:t>4</a:t>
            </a:r>
          </a:p>
        </p:txBody>
      </p:sp>
      <p:sp>
        <p:nvSpPr>
          <p:cNvPr id="19" name="Pentagon 18"/>
          <p:cNvSpPr/>
          <p:nvPr/>
        </p:nvSpPr>
        <p:spPr>
          <a:xfrm>
            <a:off x="7788598" y="2368262"/>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p:cNvSpPr txBox="1"/>
          <p:nvPr/>
        </p:nvSpPr>
        <p:spPr>
          <a:xfrm>
            <a:off x="6874198" y="2368262"/>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5</a:t>
            </a:r>
            <a:endParaRPr lang="en-AU" sz="8800" dirty="0">
              <a:solidFill>
                <a:srgbClr val="C8000F"/>
              </a:solidFill>
              <a:latin typeface="Segoe UI Semibold" panose="020B0702040204020203" pitchFamily="34" charset="0"/>
              <a:cs typeface="Segoe UI Semibold" panose="020B0702040204020203" pitchFamily="34" charset="0"/>
            </a:endParaRPr>
          </a:p>
        </p:txBody>
      </p:sp>
      <p:sp>
        <p:nvSpPr>
          <p:cNvPr id="21" name="TextBox 20"/>
          <p:cNvSpPr txBox="1"/>
          <p:nvPr/>
        </p:nvSpPr>
        <p:spPr>
          <a:xfrm>
            <a:off x="7936318" y="274068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Market</a:t>
            </a:r>
            <a:endParaRPr lang="en-AU" sz="3200"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73607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b="3181"/>
          <a:stretch/>
        </p:blipFill>
        <p:spPr>
          <a:xfrm>
            <a:off x="1285875" y="203777"/>
            <a:ext cx="9458325" cy="6552623"/>
          </a:xfrm>
          <a:prstGeom prst="rect">
            <a:avLst/>
          </a:prstGeom>
        </p:spPr>
      </p:pic>
    </p:spTree>
    <p:extLst>
      <p:ext uri="{BB962C8B-B14F-4D97-AF65-F5344CB8AC3E}">
        <p14:creationId xmlns:p14="http://schemas.microsoft.com/office/powerpoint/2010/main" val="735798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71751"/>
            <a:ext cx="12192000" cy="1203080"/>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849745" y="2637734"/>
            <a:ext cx="10492509" cy="923330"/>
          </a:xfrm>
          <a:prstGeom prst="rect">
            <a:avLst/>
          </a:prstGeom>
          <a:noFill/>
        </p:spPr>
        <p:txBody>
          <a:bodyPr wrap="square" rtlCol="0">
            <a:spAutoFit/>
          </a:bodyPr>
          <a:lstStyle/>
          <a:p>
            <a:pPr algn="ctr"/>
            <a:r>
              <a:rPr lang="en-AU" sz="5400" i="1" dirty="0" smtClean="0">
                <a:latin typeface="Segoe UI Semibold" panose="020B0702040204020203" pitchFamily="34" charset="0"/>
                <a:cs typeface="Segoe UI Semibold" panose="020B0702040204020203" pitchFamily="34" charset="0"/>
              </a:rPr>
              <a:t>‘Keep your expectations realistic.’</a:t>
            </a:r>
            <a:endParaRPr lang="en-AU" sz="5400" i="1" dirty="0">
              <a:latin typeface="Segoe UI Semibold" panose="020B0702040204020203" pitchFamily="34" charset="0"/>
              <a:cs typeface="Segoe UI Semibold" panose="020B0702040204020203" pitchFamily="34" charset="0"/>
            </a:endParaRP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343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47038"/>
            <a:ext cx="12192000" cy="1227793"/>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849745" y="1680804"/>
            <a:ext cx="10492509" cy="2585323"/>
          </a:xfrm>
          <a:prstGeom prst="rect">
            <a:avLst/>
          </a:prstGeom>
          <a:noFill/>
        </p:spPr>
        <p:txBody>
          <a:bodyPr wrap="square" rtlCol="0">
            <a:spAutoFit/>
          </a:bodyPr>
          <a:lstStyle/>
          <a:p>
            <a:pPr algn="ctr"/>
            <a:r>
              <a:rPr lang="en-AU" sz="5400" i="1" dirty="0" smtClean="0">
                <a:latin typeface="Segoe UI Semibold" panose="020B0702040204020203" pitchFamily="34" charset="0"/>
                <a:cs typeface="Segoe UI Semibold" panose="020B0702040204020203" pitchFamily="34" charset="0"/>
              </a:rPr>
              <a:t>‘Do the best you can in the time you have...aim for good not perfect.’</a:t>
            </a:r>
            <a:endParaRPr lang="en-AU" sz="5400" i="1" dirty="0">
              <a:latin typeface="Segoe UI Semibold" panose="020B0702040204020203" pitchFamily="34" charset="0"/>
              <a:cs typeface="Segoe UI Semibold" panose="020B0702040204020203" pitchFamily="34" charset="0"/>
            </a:endParaRP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96465"/>
            <a:ext cx="12192000" cy="1178366"/>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849745" y="1893455"/>
            <a:ext cx="10492509" cy="1754326"/>
          </a:xfrm>
          <a:prstGeom prst="rect">
            <a:avLst/>
          </a:prstGeom>
          <a:noFill/>
        </p:spPr>
        <p:txBody>
          <a:bodyPr wrap="square" rtlCol="0">
            <a:spAutoFit/>
          </a:bodyPr>
          <a:lstStyle/>
          <a:p>
            <a:pPr algn="ctr"/>
            <a:r>
              <a:rPr lang="en-AU" sz="5400" i="1" dirty="0" smtClean="0">
                <a:latin typeface="Segoe UI Semibold" panose="020B0702040204020203" pitchFamily="34" charset="0"/>
                <a:cs typeface="Segoe UI Semibold" panose="020B0702040204020203" pitchFamily="34" charset="0"/>
              </a:rPr>
              <a:t>‘…we are now well into the era of the podcast.’ </a:t>
            </a:r>
            <a:endParaRPr lang="en-AU" sz="5400" i="1" dirty="0">
              <a:latin typeface="Segoe UI Semibold" panose="020B0702040204020203" pitchFamily="34" charset="0"/>
              <a:cs typeface="Segoe UI Semibold" panose="020B0702040204020203" pitchFamily="34" charset="0"/>
            </a:endParaRP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809673"/>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8171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218" y="360218"/>
            <a:ext cx="10963564"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8" name="Chart 7"/>
          <p:cNvGraphicFramePr/>
          <p:nvPr>
            <p:extLst>
              <p:ext uri="{D42A27DB-BD31-4B8C-83A1-F6EECF244321}">
                <p14:modId xmlns:p14="http://schemas.microsoft.com/office/powerpoint/2010/main" val="141749058"/>
              </p:ext>
            </p:extLst>
          </p:nvPr>
        </p:nvGraphicFramePr>
        <p:xfrm>
          <a:off x="614218" y="876685"/>
          <a:ext cx="3149600" cy="245764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445490" y="1597674"/>
            <a:ext cx="1791855" cy="1015663"/>
          </a:xfrm>
          <a:prstGeom prst="rect">
            <a:avLst/>
          </a:prstGeom>
          <a:noFill/>
        </p:spPr>
        <p:txBody>
          <a:bodyPr wrap="square" rtlCol="0">
            <a:spAutoFit/>
          </a:bodyPr>
          <a:lstStyle/>
          <a:p>
            <a:r>
              <a:rPr lang="en-AU" sz="6000" dirty="0" smtClean="0">
                <a:latin typeface="Segoe UI Semibold" panose="020B0702040204020203" pitchFamily="34" charset="0"/>
                <a:cs typeface="Segoe UI Semibold" panose="020B0702040204020203" pitchFamily="34" charset="0"/>
              </a:rPr>
              <a:t>15%</a:t>
            </a:r>
            <a:endParaRPr lang="en-AU" sz="6000" dirty="0">
              <a:latin typeface="Segoe UI Semibold" panose="020B0702040204020203" pitchFamily="34" charset="0"/>
              <a:cs typeface="Segoe UI Semibold" panose="020B0702040204020203" pitchFamily="34" charset="0"/>
            </a:endParaRPr>
          </a:p>
        </p:txBody>
      </p:sp>
      <p:sp>
        <p:nvSpPr>
          <p:cNvPr id="10" name="TextBox 9"/>
          <p:cNvSpPr txBox="1"/>
          <p:nvPr/>
        </p:nvSpPr>
        <p:spPr>
          <a:xfrm>
            <a:off x="3634509" y="1114437"/>
            <a:ext cx="2724728" cy="1815882"/>
          </a:xfrm>
          <a:prstGeom prst="rect">
            <a:avLst/>
          </a:prstGeom>
          <a:noFill/>
        </p:spPr>
        <p:txBody>
          <a:bodyPr wrap="square" rtlCol="0">
            <a:spAutoFit/>
          </a:bodyPr>
          <a:lstStyle/>
          <a:p>
            <a:r>
              <a:rPr lang="en-AU" sz="2800" dirty="0" smtClean="0">
                <a:latin typeface="Segoe UI" panose="020B0502040204020203" pitchFamily="34" charset="0"/>
                <a:cs typeface="Segoe UI" panose="020B0502040204020203" pitchFamily="34" charset="0"/>
              </a:rPr>
              <a:t>Australians listened to a podcast in the last week. </a:t>
            </a:r>
            <a:endParaRPr lang="en-AU" sz="2800" dirty="0">
              <a:latin typeface="Segoe UI" panose="020B0502040204020203" pitchFamily="34" charset="0"/>
              <a:cs typeface="Segoe UI" panose="020B0502040204020203" pitchFamily="34" charset="0"/>
            </a:endParaRPr>
          </a:p>
        </p:txBody>
      </p:sp>
      <p:sp>
        <p:nvSpPr>
          <p:cNvPr id="13" name="Oval 12"/>
          <p:cNvSpPr/>
          <p:nvPr/>
        </p:nvSpPr>
        <p:spPr>
          <a:xfrm>
            <a:off x="6742547" y="2161309"/>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742546" y="1114437"/>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7786254" y="2161309"/>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Oval 17"/>
          <p:cNvSpPr/>
          <p:nvPr/>
        </p:nvSpPr>
        <p:spPr>
          <a:xfrm>
            <a:off x="7786253" y="1114437"/>
            <a:ext cx="748145" cy="710646"/>
          </a:xfrm>
          <a:prstGeom prst="ellipse">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p:cNvSpPr txBox="1"/>
          <p:nvPr/>
        </p:nvSpPr>
        <p:spPr>
          <a:xfrm>
            <a:off x="8788400" y="1111274"/>
            <a:ext cx="2724728" cy="1815882"/>
          </a:xfrm>
          <a:prstGeom prst="rect">
            <a:avLst/>
          </a:prstGeom>
          <a:noFill/>
        </p:spPr>
        <p:txBody>
          <a:bodyPr wrap="square" rtlCol="0">
            <a:spAutoFit/>
          </a:bodyPr>
          <a:lstStyle/>
          <a:p>
            <a:r>
              <a:rPr lang="en-AU" sz="2800" dirty="0" smtClean="0">
                <a:latin typeface="Segoe UI" panose="020B0502040204020203" pitchFamily="34" charset="0"/>
                <a:cs typeface="Segoe UI" panose="020B0502040204020203" pitchFamily="34" charset="0"/>
              </a:rPr>
              <a:t>68% of these consumed at least 4 episodes. </a:t>
            </a:r>
            <a:endParaRPr lang="en-AU" sz="2800" dirty="0">
              <a:latin typeface="Segoe UI" panose="020B0502040204020203" pitchFamily="34" charset="0"/>
              <a:cs typeface="Segoe UI" panose="020B0502040204020203" pitchFamily="34" charset="0"/>
            </a:endParaRPr>
          </a:p>
        </p:txBody>
      </p:sp>
      <p:cxnSp>
        <p:nvCxnSpPr>
          <p:cNvPr id="22" name="Elbow Connector 21"/>
          <p:cNvCxnSpPr/>
          <p:nvPr/>
        </p:nvCxnSpPr>
        <p:spPr>
          <a:xfrm rot="5400000" flipH="1" flipV="1">
            <a:off x="1186486" y="4303761"/>
            <a:ext cx="1801861" cy="895927"/>
          </a:xfrm>
          <a:prstGeom prst="bentConnector3">
            <a:avLst>
              <a:gd name="adj1" fmla="val 50000"/>
            </a:avLst>
          </a:prstGeom>
          <a:ln w="133350" cap="rnd">
            <a:solidFill>
              <a:srgbClr val="C8000F"/>
            </a:solidFill>
            <a:roun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34509" y="3946404"/>
            <a:ext cx="2724728" cy="1384995"/>
          </a:xfrm>
          <a:prstGeom prst="rect">
            <a:avLst/>
          </a:prstGeom>
          <a:noFill/>
        </p:spPr>
        <p:txBody>
          <a:bodyPr wrap="square" rtlCol="0">
            <a:spAutoFit/>
          </a:bodyPr>
          <a:lstStyle/>
          <a:p>
            <a:r>
              <a:rPr lang="en-AU" sz="2800" dirty="0" smtClean="0">
                <a:latin typeface="Segoe UI" panose="020B0502040204020203" pitchFamily="34" charset="0"/>
                <a:cs typeface="Segoe UI" panose="020B0502040204020203" pitchFamily="34" charset="0"/>
              </a:rPr>
              <a:t>Podcast audiences have grown by </a:t>
            </a:r>
            <a:endParaRPr lang="en-AU" sz="2800" dirty="0">
              <a:latin typeface="Segoe UI" panose="020B0502040204020203" pitchFamily="34" charset="0"/>
              <a:cs typeface="Segoe UI" panose="020B0502040204020203" pitchFamily="34" charset="0"/>
            </a:endParaRPr>
          </a:p>
        </p:txBody>
      </p:sp>
      <p:sp>
        <p:nvSpPr>
          <p:cNvPr id="26" name="TextBox 25"/>
          <p:cNvSpPr txBox="1"/>
          <p:nvPr/>
        </p:nvSpPr>
        <p:spPr>
          <a:xfrm>
            <a:off x="4567382" y="5171674"/>
            <a:ext cx="1791855" cy="1015663"/>
          </a:xfrm>
          <a:prstGeom prst="rect">
            <a:avLst/>
          </a:prstGeom>
          <a:noFill/>
        </p:spPr>
        <p:txBody>
          <a:bodyPr wrap="square" rtlCol="0">
            <a:spAutoFit/>
          </a:bodyPr>
          <a:lstStyle/>
          <a:p>
            <a:r>
              <a:rPr lang="en-AU" sz="6000" dirty="0" smtClean="0">
                <a:latin typeface="Segoe UI Semibold" panose="020B0702040204020203" pitchFamily="34" charset="0"/>
                <a:cs typeface="Segoe UI Semibold" panose="020B0702040204020203" pitchFamily="34" charset="0"/>
              </a:rPr>
              <a:t>70%</a:t>
            </a:r>
            <a:endParaRPr lang="en-AU" sz="6000" dirty="0">
              <a:latin typeface="Segoe UI Semibold" panose="020B0702040204020203" pitchFamily="34" charset="0"/>
              <a:cs typeface="Segoe UI Semibold" panose="020B0702040204020203" pitchFamily="34" charset="0"/>
            </a:endParaRPr>
          </a:p>
        </p:txBody>
      </p:sp>
      <p:graphicFrame>
        <p:nvGraphicFramePr>
          <p:cNvPr id="37" name="Chart 36"/>
          <p:cNvGraphicFramePr/>
          <p:nvPr>
            <p:extLst>
              <p:ext uri="{D42A27DB-BD31-4B8C-83A1-F6EECF244321}">
                <p14:modId xmlns:p14="http://schemas.microsoft.com/office/powerpoint/2010/main" val="1320363379"/>
              </p:ext>
            </p:extLst>
          </p:nvPr>
        </p:nvGraphicFramePr>
        <p:xfrm>
          <a:off x="6714837" y="3341474"/>
          <a:ext cx="4862945" cy="2890080"/>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6788726" y="4058526"/>
            <a:ext cx="4510807" cy="523220"/>
          </a:xfrm>
          <a:prstGeom prst="rect">
            <a:avLst/>
          </a:prstGeom>
          <a:noFill/>
        </p:spPr>
        <p:txBody>
          <a:bodyPr wrap="square" rtlCol="0">
            <a:spAutoFit/>
          </a:bodyPr>
          <a:lstStyle/>
          <a:p>
            <a:r>
              <a:rPr lang="en-AU" sz="2800" b="1" dirty="0" smtClean="0">
                <a:latin typeface="Segoe UI" panose="020B0502040204020203" pitchFamily="34" charset="0"/>
                <a:cs typeface="Segoe UI" panose="020B0502040204020203" pitchFamily="34" charset="0"/>
              </a:rPr>
              <a:t>70% </a:t>
            </a:r>
            <a:r>
              <a:rPr lang="en-AU" sz="2800" dirty="0" smtClean="0">
                <a:latin typeface="Segoe UI" panose="020B0502040204020203" pitchFamily="34" charset="0"/>
                <a:cs typeface="Segoe UI" panose="020B0502040204020203" pitchFamily="34" charset="0"/>
              </a:rPr>
              <a:t>want to be informed</a:t>
            </a:r>
            <a:endParaRPr lang="en-AU" sz="2800" dirty="0">
              <a:latin typeface="Segoe UI" panose="020B0502040204020203" pitchFamily="34" charset="0"/>
              <a:cs typeface="Segoe UI" panose="020B0502040204020203" pitchFamily="34" charset="0"/>
            </a:endParaRPr>
          </a:p>
        </p:txBody>
      </p:sp>
      <p:sp>
        <p:nvSpPr>
          <p:cNvPr id="39" name="TextBox 38"/>
          <p:cNvSpPr txBox="1"/>
          <p:nvPr/>
        </p:nvSpPr>
        <p:spPr>
          <a:xfrm>
            <a:off x="6788726" y="4968055"/>
            <a:ext cx="3567544" cy="523220"/>
          </a:xfrm>
          <a:prstGeom prst="rect">
            <a:avLst/>
          </a:prstGeom>
          <a:noFill/>
        </p:spPr>
        <p:txBody>
          <a:bodyPr wrap="square" rtlCol="0">
            <a:spAutoFit/>
          </a:bodyPr>
          <a:lstStyle/>
          <a:p>
            <a:r>
              <a:rPr lang="en-AU" sz="2800" b="1" dirty="0" smtClean="0">
                <a:latin typeface="Segoe UI" panose="020B0502040204020203" pitchFamily="34" charset="0"/>
                <a:cs typeface="Segoe UI" panose="020B0502040204020203" pitchFamily="34" charset="0"/>
              </a:rPr>
              <a:t>75% </a:t>
            </a:r>
            <a:r>
              <a:rPr lang="en-AU" sz="2800" dirty="0" smtClean="0">
                <a:latin typeface="Segoe UI" panose="020B0502040204020203" pitchFamily="34" charset="0"/>
                <a:cs typeface="Segoe UI" panose="020B0502040204020203" pitchFamily="34" charset="0"/>
              </a:rPr>
              <a:t>want to learn</a:t>
            </a:r>
            <a:endParaRPr lang="en-AU" sz="2800" dirty="0">
              <a:latin typeface="Segoe UI" panose="020B0502040204020203" pitchFamily="34" charset="0"/>
              <a:cs typeface="Segoe UI" panose="020B0502040204020203" pitchFamily="34" charset="0"/>
            </a:endParaRPr>
          </a:p>
        </p:txBody>
      </p:sp>
      <p:sp>
        <p:nvSpPr>
          <p:cNvPr id="40" name="TextBox 39"/>
          <p:cNvSpPr txBox="1"/>
          <p:nvPr/>
        </p:nvSpPr>
        <p:spPr>
          <a:xfrm>
            <a:off x="6788726" y="5877584"/>
            <a:ext cx="4909127" cy="523220"/>
          </a:xfrm>
          <a:prstGeom prst="rect">
            <a:avLst/>
          </a:prstGeom>
          <a:noFill/>
        </p:spPr>
        <p:txBody>
          <a:bodyPr wrap="square" rtlCol="0">
            <a:spAutoFit/>
          </a:bodyPr>
          <a:lstStyle/>
          <a:p>
            <a:r>
              <a:rPr lang="en-AU" sz="2800" b="1" dirty="0" smtClean="0">
                <a:latin typeface="Segoe UI" panose="020B0502040204020203" pitchFamily="34" charset="0"/>
                <a:cs typeface="Segoe UI" panose="020B0502040204020203" pitchFamily="34" charset="0"/>
              </a:rPr>
              <a:t>79% </a:t>
            </a:r>
            <a:r>
              <a:rPr lang="en-AU" sz="2800" dirty="0" smtClean="0">
                <a:latin typeface="Segoe UI" panose="020B0502040204020203" pitchFamily="34" charset="0"/>
                <a:cs typeface="Segoe UI" panose="020B0502040204020203" pitchFamily="34" charset="0"/>
              </a:rPr>
              <a:t>want to be entertained</a:t>
            </a:r>
            <a:endParaRPr lang="en-AU" sz="2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7538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P spid="10" grpId="0"/>
      <p:bldP spid="13" grpId="0" animBg="1"/>
      <p:bldP spid="16" grpId="0" animBg="1"/>
      <p:bldP spid="17" grpId="0" animBg="1"/>
      <p:bldP spid="18" grpId="0" animBg="1"/>
      <p:bldP spid="19" grpId="0"/>
      <p:bldP spid="25" grpId="0"/>
      <p:bldP spid="26" grpId="0"/>
      <p:bldGraphic spid="37" grpId="0">
        <p:bldAsOne/>
      </p:bldGraphic>
      <p:bldP spid="38" grpId="0"/>
      <p:bldP spid="39"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84109"/>
            <a:ext cx="12192000" cy="1192134"/>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748145" y="711200"/>
            <a:ext cx="10492509" cy="4247317"/>
          </a:xfrm>
          <a:prstGeom prst="rect">
            <a:avLst/>
          </a:prstGeom>
          <a:noFill/>
        </p:spPr>
        <p:txBody>
          <a:bodyPr wrap="square" rtlCol="0">
            <a:spAutoFit/>
          </a:bodyPr>
          <a:lstStyle/>
          <a:p>
            <a:pPr algn="ctr"/>
            <a:r>
              <a:rPr lang="en-AU" sz="5400" b="1" dirty="0" smtClean="0">
                <a:latin typeface="Segoe UI Semibold" panose="020B0702040204020203" pitchFamily="34" charset="0"/>
                <a:cs typeface="Segoe UI Semibold" panose="020B0702040204020203" pitchFamily="34" charset="0"/>
              </a:rPr>
              <a:t>‘…one </a:t>
            </a:r>
            <a:r>
              <a:rPr lang="en-AU" sz="5400" b="1" dirty="0">
                <a:latin typeface="Segoe UI Semibold" panose="020B0702040204020203" pitchFamily="34" charset="0"/>
                <a:cs typeface="Segoe UI Semibold" panose="020B0702040204020203" pitchFamily="34" charset="0"/>
              </a:rPr>
              <a:t>of the reasons podcasts are so popular, is that audio is such a powerful storytelling vehicle. And museums have so many great stories to tell.’ </a:t>
            </a:r>
          </a:p>
        </p:txBody>
      </p:sp>
      <p:pic>
        <p:nvPicPr>
          <p:cNvPr id="6"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74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4218" y="360218"/>
            <a:ext cx="10963564"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Rounded Rectangular Callout 4"/>
          <p:cNvSpPr/>
          <p:nvPr/>
        </p:nvSpPr>
        <p:spPr>
          <a:xfrm>
            <a:off x="882316" y="1155033"/>
            <a:ext cx="4203031" cy="2165683"/>
          </a:xfrm>
          <a:prstGeom prst="wedgeRoundRectCallout">
            <a:avLst>
              <a:gd name="adj1" fmla="val 41381"/>
              <a:gd name="adj2" fmla="val -75743"/>
              <a:gd name="adj3" fmla="val 16667"/>
            </a:avLst>
          </a:prstGeom>
          <a:noFill/>
          <a:ln w="5715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227220" y="1453044"/>
            <a:ext cx="3713748" cy="1569660"/>
          </a:xfrm>
          <a:prstGeom prst="rect">
            <a:avLst/>
          </a:prstGeom>
          <a:noFill/>
        </p:spPr>
        <p:txBody>
          <a:bodyPr wrap="square" rtlCol="0">
            <a:spAutoFit/>
          </a:bodyPr>
          <a:lstStyle/>
          <a:p>
            <a:r>
              <a:rPr lang="en-AU" sz="3200" dirty="0" smtClean="0">
                <a:latin typeface="Segoe UI" panose="020B0502040204020203" pitchFamily="34" charset="0"/>
                <a:cs typeface="Segoe UI" panose="020B0502040204020203" pitchFamily="34" charset="0"/>
              </a:rPr>
              <a:t>What makes your museum </a:t>
            </a:r>
            <a:r>
              <a:rPr lang="en-AU" sz="3200" b="1" dirty="0" smtClean="0">
                <a:latin typeface="Segoe UI" panose="020B0502040204020203" pitchFamily="34" charset="0"/>
                <a:cs typeface="Segoe UI" panose="020B0502040204020203" pitchFamily="34" charset="0"/>
              </a:rPr>
              <a:t>unique</a:t>
            </a:r>
            <a:r>
              <a:rPr lang="en-AU" sz="3200" dirty="0" smtClean="0">
                <a:latin typeface="Segoe UI" panose="020B0502040204020203" pitchFamily="34" charset="0"/>
                <a:cs typeface="Segoe UI" panose="020B0502040204020203" pitchFamily="34" charset="0"/>
              </a:rPr>
              <a:t> or </a:t>
            </a:r>
            <a:r>
              <a:rPr lang="en-AU" sz="3200" b="1" dirty="0" smtClean="0">
                <a:latin typeface="Segoe UI" panose="020B0502040204020203" pitchFamily="34" charset="0"/>
                <a:cs typeface="Segoe UI" panose="020B0502040204020203" pitchFamily="34" charset="0"/>
              </a:rPr>
              <a:t>one-of-a-kind</a:t>
            </a:r>
            <a:r>
              <a:rPr lang="en-AU" sz="3200" dirty="0" smtClean="0">
                <a:latin typeface="Segoe UI" panose="020B0502040204020203" pitchFamily="34" charset="0"/>
                <a:cs typeface="Segoe UI" panose="020B0502040204020203" pitchFamily="34" charset="0"/>
              </a:rPr>
              <a:t>?</a:t>
            </a:r>
            <a:endParaRPr lang="en-AU" sz="3200" dirty="0">
              <a:latin typeface="Segoe UI" panose="020B0502040204020203" pitchFamily="34" charset="0"/>
              <a:cs typeface="Segoe UI" panose="020B0502040204020203" pitchFamily="34" charset="0"/>
            </a:endParaRPr>
          </a:p>
        </p:txBody>
      </p:sp>
      <p:sp>
        <p:nvSpPr>
          <p:cNvPr id="11" name="Rounded Rectangular Callout 10"/>
          <p:cNvSpPr/>
          <p:nvPr/>
        </p:nvSpPr>
        <p:spPr>
          <a:xfrm>
            <a:off x="2189747" y="3824098"/>
            <a:ext cx="4203031" cy="2165683"/>
          </a:xfrm>
          <a:prstGeom prst="wedgeRoundRectCallout">
            <a:avLst>
              <a:gd name="adj1" fmla="val -83255"/>
              <a:gd name="adj2" fmla="val 4414"/>
              <a:gd name="adj3" fmla="val 16667"/>
            </a:avLst>
          </a:prstGeom>
          <a:noFill/>
          <a:ln w="5715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p:cNvSpPr txBox="1"/>
          <p:nvPr/>
        </p:nvSpPr>
        <p:spPr>
          <a:xfrm>
            <a:off x="2534651" y="4122109"/>
            <a:ext cx="3513221" cy="1569660"/>
          </a:xfrm>
          <a:prstGeom prst="rect">
            <a:avLst/>
          </a:prstGeom>
          <a:noFill/>
        </p:spPr>
        <p:txBody>
          <a:bodyPr wrap="square" rtlCol="0">
            <a:spAutoFit/>
          </a:bodyPr>
          <a:lstStyle/>
          <a:p>
            <a:pPr algn="ctr"/>
            <a:r>
              <a:rPr lang="en-AU" sz="3200" dirty="0" smtClean="0">
                <a:latin typeface="Segoe UI" panose="020B0502040204020203" pitchFamily="34" charset="0"/>
                <a:cs typeface="Segoe UI" panose="020B0502040204020203" pitchFamily="34" charset="0"/>
              </a:rPr>
              <a:t>What </a:t>
            </a:r>
            <a:r>
              <a:rPr lang="en-AU" sz="3200" b="1" dirty="0" smtClean="0">
                <a:latin typeface="Segoe UI" panose="020B0502040204020203" pitchFamily="34" charset="0"/>
                <a:cs typeface="Segoe UI" panose="020B0502040204020203" pitchFamily="34" charset="0"/>
              </a:rPr>
              <a:t>great stories </a:t>
            </a:r>
            <a:r>
              <a:rPr lang="en-AU" sz="3200" dirty="0" smtClean="0">
                <a:latin typeface="Segoe UI" panose="020B0502040204020203" pitchFamily="34" charset="0"/>
                <a:cs typeface="Segoe UI" panose="020B0502040204020203" pitchFamily="34" charset="0"/>
              </a:rPr>
              <a:t>do you want to tell?</a:t>
            </a:r>
            <a:endParaRPr lang="en-AU" sz="3200" dirty="0">
              <a:latin typeface="Segoe UI" panose="020B0502040204020203" pitchFamily="34" charset="0"/>
              <a:cs typeface="Segoe UI" panose="020B0502040204020203" pitchFamily="34" charset="0"/>
            </a:endParaRPr>
          </a:p>
        </p:txBody>
      </p:sp>
      <p:sp>
        <p:nvSpPr>
          <p:cNvPr id="15" name="Rounded Rectangular Callout 14"/>
          <p:cNvSpPr/>
          <p:nvPr/>
        </p:nvSpPr>
        <p:spPr>
          <a:xfrm>
            <a:off x="5989415" y="562364"/>
            <a:ext cx="4203031" cy="2852556"/>
          </a:xfrm>
          <a:prstGeom prst="wedgeRoundRectCallout">
            <a:avLst>
              <a:gd name="adj1" fmla="val 78786"/>
              <a:gd name="adj2" fmla="val 4819"/>
              <a:gd name="adj3" fmla="val 16667"/>
            </a:avLst>
          </a:prstGeom>
          <a:noFill/>
          <a:ln w="5715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6286194" y="711369"/>
            <a:ext cx="3981845" cy="2554545"/>
          </a:xfrm>
          <a:prstGeom prst="rect">
            <a:avLst/>
          </a:prstGeom>
          <a:noFill/>
        </p:spPr>
        <p:txBody>
          <a:bodyPr wrap="square" rtlCol="0">
            <a:spAutoFit/>
          </a:bodyPr>
          <a:lstStyle/>
          <a:p>
            <a:r>
              <a:rPr lang="en-AU" sz="3200" dirty="0" smtClean="0">
                <a:latin typeface="Segoe UI" panose="020B0502040204020203" pitchFamily="34" charset="0"/>
                <a:cs typeface="Segoe UI" panose="020B0502040204020203" pitchFamily="34" charset="0"/>
              </a:rPr>
              <a:t>What </a:t>
            </a:r>
            <a:r>
              <a:rPr lang="en-AU" sz="3200" b="1" dirty="0" smtClean="0">
                <a:latin typeface="Segoe UI" panose="020B0502040204020203" pitchFamily="34" charset="0"/>
                <a:cs typeface="Segoe UI" panose="020B0502040204020203" pitchFamily="34" charset="0"/>
              </a:rPr>
              <a:t>collection, item, person, institution,</a:t>
            </a:r>
            <a:r>
              <a:rPr lang="en-AU" sz="3200" dirty="0" smtClean="0">
                <a:latin typeface="Segoe UI" panose="020B0502040204020203" pitchFamily="34" charset="0"/>
                <a:cs typeface="Segoe UI" panose="020B0502040204020203" pitchFamily="34" charset="0"/>
              </a:rPr>
              <a:t> </a:t>
            </a:r>
            <a:r>
              <a:rPr lang="en-AU" sz="3200" b="1" dirty="0" smtClean="0">
                <a:latin typeface="Segoe UI" panose="020B0502040204020203" pitchFamily="34" charset="0"/>
                <a:cs typeface="Segoe UI" panose="020B0502040204020203" pitchFamily="34" charset="0"/>
              </a:rPr>
              <a:t>theme</a:t>
            </a:r>
            <a:r>
              <a:rPr lang="en-AU" sz="3200" dirty="0" smtClean="0">
                <a:latin typeface="Segoe UI" panose="020B0502040204020203" pitchFamily="34" charset="0"/>
                <a:cs typeface="Segoe UI" panose="020B0502040204020203" pitchFamily="34" charset="0"/>
              </a:rPr>
              <a:t> do you want to explore?</a:t>
            </a:r>
            <a:endParaRPr lang="en-AU" sz="3200" dirty="0">
              <a:latin typeface="Segoe UI" panose="020B0502040204020203" pitchFamily="34" charset="0"/>
              <a:cs typeface="Segoe UI" panose="020B0502040204020203" pitchFamily="34" charset="0"/>
            </a:endParaRPr>
          </a:p>
        </p:txBody>
      </p:sp>
      <p:sp>
        <p:nvSpPr>
          <p:cNvPr id="17" name="TextBox 16"/>
          <p:cNvSpPr txBox="1"/>
          <p:nvPr/>
        </p:nvSpPr>
        <p:spPr>
          <a:xfrm>
            <a:off x="7128406" y="4115529"/>
            <a:ext cx="3713748" cy="2062103"/>
          </a:xfrm>
          <a:prstGeom prst="rect">
            <a:avLst/>
          </a:prstGeom>
          <a:noFill/>
        </p:spPr>
        <p:txBody>
          <a:bodyPr wrap="square" rtlCol="0">
            <a:spAutoFit/>
          </a:bodyPr>
          <a:lstStyle/>
          <a:p>
            <a:r>
              <a:rPr lang="en-AU" sz="3200" dirty="0" smtClean="0">
                <a:latin typeface="Segoe UI" panose="020B0502040204020203" pitchFamily="34" charset="0"/>
                <a:cs typeface="Segoe UI" panose="020B0502040204020203" pitchFamily="34" charset="0"/>
              </a:rPr>
              <a:t>What </a:t>
            </a:r>
            <a:r>
              <a:rPr lang="en-AU" sz="3200" b="1" dirty="0" smtClean="0">
                <a:latin typeface="Segoe UI" panose="020B0502040204020203" pitchFamily="34" charset="0"/>
                <a:cs typeface="Segoe UI" panose="020B0502040204020203" pitchFamily="34" charset="0"/>
              </a:rPr>
              <a:t>current event </a:t>
            </a:r>
            <a:r>
              <a:rPr lang="en-AU" sz="3200" dirty="0" smtClean="0">
                <a:latin typeface="Segoe UI" panose="020B0502040204020203" pitchFamily="34" charset="0"/>
                <a:cs typeface="Segoe UI" panose="020B0502040204020203" pitchFamily="34" charset="0"/>
              </a:rPr>
              <a:t>or </a:t>
            </a:r>
            <a:r>
              <a:rPr lang="en-AU" sz="3200" b="1" dirty="0" smtClean="0">
                <a:latin typeface="Segoe UI" panose="020B0502040204020203" pitchFamily="34" charset="0"/>
                <a:cs typeface="Segoe UI" panose="020B0502040204020203" pitchFamily="34" charset="0"/>
              </a:rPr>
              <a:t>topic </a:t>
            </a:r>
            <a:r>
              <a:rPr lang="en-AU" sz="3200" dirty="0" smtClean="0">
                <a:latin typeface="Segoe UI" panose="020B0502040204020203" pitchFamily="34" charset="0"/>
                <a:cs typeface="Segoe UI" panose="020B0502040204020203" pitchFamily="34" charset="0"/>
              </a:rPr>
              <a:t>do you want to raise awareness of?</a:t>
            </a:r>
            <a:endParaRPr lang="en-AU" sz="3200" dirty="0">
              <a:latin typeface="Segoe UI" panose="020B0502040204020203" pitchFamily="34" charset="0"/>
              <a:cs typeface="Segoe UI" panose="020B0502040204020203" pitchFamily="34" charset="0"/>
            </a:endParaRPr>
          </a:p>
        </p:txBody>
      </p:sp>
      <p:sp>
        <p:nvSpPr>
          <p:cNvPr id="18" name="Rounded Rectangular Callout 17"/>
          <p:cNvSpPr/>
          <p:nvPr/>
        </p:nvSpPr>
        <p:spPr>
          <a:xfrm>
            <a:off x="6786904" y="3866297"/>
            <a:ext cx="3784844" cy="2454292"/>
          </a:xfrm>
          <a:prstGeom prst="wedgeRoundRectCallout">
            <a:avLst>
              <a:gd name="adj1" fmla="val 70713"/>
              <a:gd name="adj2" fmla="val 47397"/>
              <a:gd name="adj3" fmla="val 16667"/>
            </a:avLst>
          </a:prstGeom>
          <a:noFill/>
          <a:ln w="5715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34874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4218" y="360218"/>
            <a:ext cx="10963564" cy="61329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p:cNvSpPr txBox="1"/>
          <p:nvPr/>
        </p:nvSpPr>
        <p:spPr>
          <a:xfrm>
            <a:off x="1872108" y="515286"/>
            <a:ext cx="9418191"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
            </a:pPr>
            <a:r>
              <a:rPr lang="en-AU" sz="4800" dirty="0" smtClean="0">
                <a:latin typeface="Segoe UI" panose="020B0502040204020203" pitchFamily="34" charset="0"/>
                <a:cs typeface="Segoe UI" panose="020B0502040204020203" pitchFamily="34" charset="0"/>
              </a:rPr>
              <a:t> Who is your </a:t>
            </a:r>
            <a:r>
              <a:rPr lang="en-AU" sz="4800" b="1" dirty="0" smtClean="0">
                <a:latin typeface="Segoe UI" panose="020B0502040204020203" pitchFamily="34" charset="0"/>
                <a:cs typeface="Segoe UI" panose="020B0502040204020203" pitchFamily="34" charset="0"/>
              </a:rPr>
              <a:t>target audience</a:t>
            </a:r>
            <a:r>
              <a:rPr lang="en-AU" sz="4800" dirty="0" smtClean="0">
                <a:latin typeface="Segoe UI" panose="020B0502040204020203" pitchFamily="34" charset="0"/>
                <a:cs typeface="Segoe UI" panose="020B0502040204020203" pitchFamily="34" charset="0"/>
              </a:rPr>
              <a:t>?</a:t>
            </a:r>
            <a:endParaRPr lang="en-AU" sz="4800" dirty="0">
              <a:latin typeface="Segoe UI" panose="020B0502040204020203" pitchFamily="34" charset="0"/>
              <a:cs typeface="Segoe UI" panose="020B0502040204020203" pitchFamily="34" charset="0"/>
            </a:endParaRPr>
          </a:p>
        </p:txBody>
      </p:sp>
      <p:sp>
        <p:nvSpPr>
          <p:cNvPr id="6" name="TextBox 5"/>
          <p:cNvSpPr txBox="1"/>
          <p:nvPr/>
        </p:nvSpPr>
        <p:spPr>
          <a:xfrm>
            <a:off x="1872109" y="1501351"/>
            <a:ext cx="9042886"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
            </a:pPr>
            <a:r>
              <a:rPr lang="en-AU" sz="4800" dirty="0">
                <a:latin typeface="Segoe UI" panose="020B0502040204020203" pitchFamily="34" charset="0"/>
                <a:cs typeface="Segoe UI" panose="020B0502040204020203" pitchFamily="34" charset="0"/>
              </a:rPr>
              <a:t> </a:t>
            </a:r>
            <a:r>
              <a:rPr lang="en-AU" sz="4800" dirty="0" smtClean="0">
                <a:latin typeface="Segoe UI" panose="020B0502040204020203" pitchFamily="34" charset="0"/>
                <a:cs typeface="Segoe UI" panose="020B0502040204020203" pitchFamily="34" charset="0"/>
              </a:rPr>
              <a:t>What will you </a:t>
            </a:r>
            <a:r>
              <a:rPr lang="en-AU" sz="4800" b="1" dirty="0" smtClean="0">
                <a:latin typeface="Segoe UI" panose="020B0502040204020203" pitchFamily="34" charset="0"/>
                <a:cs typeface="Segoe UI" panose="020B0502040204020203" pitchFamily="34" charset="0"/>
              </a:rPr>
              <a:t>name </a:t>
            </a:r>
            <a:r>
              <a:rPr lang="en-AU" sz="4800" dirty="0" smtClean="0">
                <a:latin typeface="Segoe UI" panose="020B0502040204020203" pitchFamily="34" charset="0"/>
                <a:cs typeface="Segoe UI" panose="020B0502040204020203" pitchFamily="34" charset="0"/>
              </a:rPr>
              <a:t>it?</a:t>
            </a:r>
            <a:endParaRPr lang="en-AU" sz="4800" dirty="0">
              <a:latin typeface="Segoe UI" panose="020B0502040204020203" pitchFamily="34" charset="0"/>
              <a:cs typeface="Segoe UI" panose="020B0502040204020203" pitchFamily="34" charset="0"/>
            </a:endParaRPr>
          </a:p>
        </p:txBody>
      </p:sp>
      <p:sp>
        <p:nvSpPr>
          <p:cNvPr id="8" name="TextBox 7"/>
          <p:cNvSpPr txBox="1"/>
          <p:nvPr/>
        </p:nvSpPr>
        <p:spPr>
          <a:xfrm>
            <a:off x="1872109" y="2475065"/>
            <a:ext cx="9042886"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9"/>
            </a:pPr>
            <a:r>
              <a:rPr lang="en-AU" sz="4800" dirty="0" smtClean="0">
                <a:latin typeface="Segoe UI" panose="020B0502040204020203" pitchFamily="34" charset="0"/>
                <a:cs typeface="Segoe UI" panose="020B0502040204020203" pitchFamily="34" charset="0"/>
              </a:rPr>
              <a:t> What </a:t>
            </a:r>
            <a:r>
              <a:rPr lang="en-AU" sz="4800" b="1" dirty="0" smtClean="0">
                <a:latin typeface="Segoe UI" panose="020B0502040204020203" pitchFamily="34" charset="0"/>
                <a:cs typeface="Segoe UI" panose="020B0502040204020203" pitchFamily="34" charset="0"/>
              </a:rPr>
              <a:t>format</a:t>
            </a:r>
            <a:r>
              <a:rPr lang="en-AU" sz="4800" dirty="0" smtClean="0">
                <a:latin typeface="Segoe UI" panose="020B0502040204020203" pitchFamily="34" charset="0"/>
                <a:cs typeface="Segoe UI" panose="020B0502040204020203" pitchFamily="34" charset="0"/>
              </a:rPr>
              <a:t> will you use?</a:t>
            </a:r>
            <a:endParaRPr lang="en-AU" sz="4800" dirty="0">
              <a:latin typeface="Segoe UI" panose="020B0502040204020203" pitchFamily="34" charset="0"/>
              <a:cs typeface="Segoe UI" panose="020B0502040204020203" pitchFamily="34" charset="0"/>
            </a:endParaRPr>
          </a:p>
        </p:txBody>
      </p:sp>
      <p:sp>
        <p:nvSpPr>
          <p:cNvPr id="9" name="TextBox 8"/>
          <p:cNvSpPr txBox="1"/>
          <p:nvPr/>
        </p:nvSpPr>
        <p:spPr>
          <a:xfrm>
            <a:off x="1872109" y="3448779"/>
            <a:ext cx="9042886"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9"/>
            </a:pPr>
            <a:r>
              <a:rPr lang="en-AU" sz="4800" dirty="0" smtClean="0">
                <a:latin typeface="Segoe UI" panose="020B0502040204020203" pitchFamily="34" charset="0"/>
                <a:cs typeface="Segoe UI" panose="020B0502040204020203" pitchFamily="34" charset="0"/>
              </a:rPr>
              <a:t> How </a:t>
            </a:r>
            <a:r>
              <a:rPr lang="en-AU" sz="4800" b="1" dirty="0" smtClean="0">
                <a:latin typeface="Segoe UI" panose="020B0502040204020203" pitchFamily="34" charset="0"/>
                <a:cs typeface="Segoe UI" panose="020B0502040204020203" pitchFamily="34" charset="0"/>
              </a:rPr>
              <a:t>often</a:t>
            </a:r>
            <a:r>
              <a:rPr lang="en-AU" sz="4800" dirty="0" smtClean="0">
                <a:latin typeface="Segoe UI" panose="020B0502040204020203" pitchFamily="34" charset="0"/>
                <a:cs typeface="Segoe UI" panose="020B0502040204020203" pitchFamily="34" charset="0"/>
              </a:rPr>
              <a:t> will you post?</a:t>
            </a:r>
            <a:endParaRPr lang="en-AU" sz="4800" dirty="0">
              <a:latin typeface="Segoe UI" panose="020B0502040204020203" pitchFamily="34" charset="0"/>
              <a:cs typeface="Segoe UI" panose="020B0502040204020203" pitchFamily="34" charset="0"/>
            </a:endParaRPr>
          </a:p>
        </p:txBody>
      </p:sp>
      <p:sp>
        <p:nvSpPr>
          <p:cNvPr id="10" name="TextBox 9"/>
          <p:cNvSpPr txBox="1"/>
          <p:nvPr/>
        </p:nvSpPr>
        <p:spPr>
          <a:xfrm>
            <a:off x="1872109" y="4422492"/>
            <a:ext cx="9042886"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9"/>
            </a:pPr>
            <a:r>
              <a:rPr lang="en-AU" sz="4800" dirty="0" smtClean="0">
                <a:latin typeface="Segoe UI" panose="020B0502040204020203" pitchFamily="34" charset="0"/>
                <a:cs typeface="Segoe UI" panose="020B0502040204020203" pitchFamily="34" charset="0"/>
              </a:rPr>
              <a:t> What is your </a:t>
            </a:r>
            <a:r>
              <a:rPr lang="en-AU" sz="4800" b="1" dirty="0" smtClean="0">
                <a:latin typeface="Segoe UI" panose="020B0502040204020203" pitchFamily="34" charset="0"/>
                <a:cs typeface="Segoe UI" panose="020B0502040204020203" pitchFamily="34" charset="0"/>
              </a:rPr>
              <a:t>plan</a:t>
            </a:r>
            <a:r>
              <a:rPr lang="en-AU" sz="4800" dirty="0" smtClean="0">
                <a:latin typeface="Segoe UI" panose="020B0502040204020203" pitchFamily="34" charset="0"/>
                <a:cs typeface="Segoe UI" panose="020B0502040204020203" pitchFamily="34" charset="0"/>
              </a:rPr>
              <a:t>? </a:t>
            </a:r>
            <a:endParaRPr lang="en-AU" sz="4800" dirty="0">
              <a:latin typeface="Segoe UI" panose="020B0502040204020203" pitchFamily="34" charset="0"/>
              <a:cs typeface="Segoe UI" panose="020B0502040204020203" pitchFamily="34" charset="0"/>
            </a:endParaRPr>
          </a:p>
        </p:txBody>
      </p:sp>
      <p:sp>
        <p:nvSpPr>
          <p:cNvPr id="16" name="TextBox 15"/>
          <p:cNvSpPr txBox="1"/>
          <p:nvPr/>
        </p:nvSpPr>
        <p:spPr>
          <a:xfrm>
            <a:off x="1872109" y="5457417"/>
            <a:ext cx="9042886" cy="830997"/>
          </a:xfrm>
          <a:prstGeom prst="rect">
            <a:avLst/>
          </a:prstGeom>
          <a:noFill/>
        </p:spPr>
        <p:txBody>
          <a:bodyPr wrap="square" rtlCol="0">
            <a:spAutoFit/>
          </a:bodyPr>
          <a:lstStyle/>
          <a:p>
            <a:pPr marL="685800" indent="-685800">
              <a:buClr>
                <a:srgbClr val="CD0D32"/>
              </a:buClr>
              <a:buFont typeface="Wingdings 2" panose="05020102010507070707" pitchFamily="18" charset="2"/>
              <a:buChar char="9"/>
            </a:pPr>
            <a:r>
              <a:rPr lang="en-AU" sz="4800" dirty="0" smtClean="0">
                <a:latin typeface="Segoe UI" panose="020B0502040204020203" pitchFamily="34" charset="0"/>
                <a:cs typeface="Segoe UI" panose="020B0502040204020203" pitchFamily="34" charset="0"/>
              </a:rPr>
              <a:t> What </a:t>
            </a:r>
            <a:r>
              <a:rPr lang="en-AU" sz="4800" b="1" dirty="0" smtClean="0">
                <a:latin typeface="Segoe UI" panose="020B0502040204020203" pitchFamily="34" charset="0"/>
                <a:cs typeface="Segoe UI" panose="020B0502040204020203" pitchFamily="34" charset="0"/>
              </a:rPr>
              <a:t>visuals </a:t>
            </a:r>
            <a:r>
              <a:rPr lang="en-AU" sz="4800" dirty="0" smtClean="0">
                <a:latin typeface="Segoe UI" panose="020B0502040204020203" pitchFamily="34" charset="0"/>
                <a:cs typeface="Segoe UI" panose="020B0502040204020203" pitchFamily="34" charset="0"/>
              </a:rPr>
              <a:t>will you use? </a:t>
            </a:r>
            <a:endParaRPr lang="en-AU" sz="4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02864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809673"/>
            <a:ext cx="12192000" cy="1065158"/>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Pentagon 1"/>
          <p:cNvSpPr/>
          <p:nvPr/>
        </p:nvSpPr>
        <p:spPr>
          <a:xfrm>
            <a:off x="1490580" y="584200"/>
            <a:ext cx="2628900" cy="1384300"/>
          </a:xfrm>
          <a:prstGeom prst="homePlate">
            <a:avLst/>
          </a:prstGeom>
          <a:solidFill>
            <a:schemeClr val="accent1">
              <a:lumMod val="20000"/>
              <a:lumOff val="80000"/>
            </a:schemeClr>
          </a:solidFill>
          <a:ln>
            <a:solidFill>
              <a:srgbClr val="0063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638300" y="983962"/>
            <a:ext cx="2049380" cy="584775"/>
          </a:xfrm>
          <a:prstGeom prst="rect">
            <a:avLst/>
          </a:prstGeom>
          <a:noFill/>
        </p:spPr>
        <p:txBody>
          <a:bodyPr wrap="square" rtlCol="0">
            <a:spAutoFit/>
          </a:bodyPr>
          <a:lstStyle/>
          <a:p>
            <a:r>
              <a:rPr lang="en-AU" sz="3200" dirty="0" smtClean="0">
                <a:latin typeface="Segoe UI Semibold" panose="020B0702040204020203" pitchFamily="34" charset="0"/>
                <a:cs typeface="Segoe UI Semibold" panose="020B0702040204020203" pitchFamily="34" charset="0"/>
              </a:rPr>
              <a:t>Script </a:t>
            </a:r>
            <a:endParaRPr lang="en-AU" sz="3200" dirty="0">
              <a:latin typeface="Segoe UI Semibold" panose="020B0702040204020203" pitchFamily="34" charset="0"/>
              <a:cs typeface="Segoe UI Semibold" panose="020B0702040204020203" pitchFamily="34" charset="0"/>
            </a:endParaRPr>
          </a:p>
        </p:txBody>
      </p:sp>
      <p:sp>
        <p:nvSpPr>
          <p:cNvPr id="8" name="Title 1"/>
          <p:cNvSpPr>
            <a:spLocks noGrp="1"/>
          </p:cNvSpPr>
          <p:nvPr>
            <p:ph type="ctrTitle"/>
          </p:nvPr>
        </p:nvSpPr>
        <p:spPr>
          <a:xfrm>
            <a:off x="1638300" y="5901099"/>
            <a:ext cx="9144000" cy="865474"/>
          </a:xfrm>
        </p:spPr>
        <p:txBody>
          <a:bodyPr>
            <a:normAutofit fontScale="90000"/>
          </a:bodyPr>
          <a:lstStyle/>
          <a:p>
            <a:r>
              <a:rPr lang="en-AU" dirty="0" smtClean="0">
                <a:solidFill>
                  <a:schemeClr val="bg1"/>
                </a:solidFill>
                <a:latin typeface="Segoe UI Semibold" panose="020B0702040204020203" pitchFamily="34" charset="0"/>
                <a:cs typeface="Segoe UI Semibold" panose="020B0702040204020203" pitchFamily="34" charset="0"/>
              </a:rPr>
              <a:t>Our</a:t>
            </a:r>
            <a:r>
              <a:rPr lang="en-AU" dirty="0" smtClean="0">
                <a:solidFill>
                  <a:schemeClr val="bg1"/>
                </a:solidFill>
                <a:latin typeface="Segoe UI Semibold" panose="020B0702040204020203" pitchFamily="34" charset="0"/>
                <a:cs typeface="Segoe UI Semibold" panose="020B0702040204020203" pitchFamily="34" charset="0"/>
              </a:rPr>
              <a:t> </a:t>
            </a:r>
            <a:r>
              <a:rPr lang="en-AU" dirty="0" smtClean="0">
                <a:solidFill>
                  <a:schemeClr val="bg1"/>
                </a:solidFill>
                <a:latin typeface="Segoe UI Semibold" panose="020B0702040204020203" pitchFamily="34" charset="0"/>
                <a:cs typeface="Segoe UI Semibold" panose="020B0702040204020203" pitchFamily="34" charset="0"/>
              </a:rPr>
              <a:t>podcasting process</a:t>
            </a:r>
            <a:endParaRPr lang="en-AU" dirty="0">
              <a:solidFill>
                <a:schemeClr val="bg1"/>
              </a:solidFill>
              <a:latin typeface="Segoe UI Semibold" panose="020B0702040204020203" pitchFamily="34" charset="0"/>
              <a:cs typeface="Segoe UI Semibold" panose="020B0702040204020203" pitchFamily="34" charset="0"/>
            </a:endParaRPr>
          </a:p>
        </p:txBody>
      </p:sp>
      <p:sp>
        <p:nvSpPr>
          <p:cNvPr id="3" name="TextBox 2"/>
          <p:cNvSpPr txBox="1"/>
          <p:nvPr/>
        </p:nvSpPr>
        <p:spPr>
          <a:xfrm>
            <a:off x="576180" y="584200"/>
            <a:ext cx="723900" cy="1446550"/>
          </a:xfrm>
          <a:prstGeom prst="rect">
            <a:avLst/>
          </a:prstGeom>
          <a:noFill/>
        </p:spPr>
        <p:txBody>
          <a:bodyPr wrap="square" rtlCol="0">
            <a:spAutoFit/>
          </a:bodyPr>
          <a:lstStyle/>
          <a:p>
            <a:r>
              <a:rPr lang="en-AU" sz="8800" dirty="0" smtClean="0">
                <a:solidFill>
                  <a:srgbClr val="C8000F"/>
                </a:solidFill>
                <a:latin typeface="Segoe UI Semibold" panose="020B0702040204020203" pitchFamily="34" charset="0"/>
                <a:cs typeface="Segoe UI Semibold" panose="020B0702040204020203" pitchFamily="34" charset="0"/>
              </a:rPr>
              <a:t>1</a:t>
            </a:r>
            <a:endParaRPr lang="en-AU" sz="8800" dirty="0">
              <a:solidFill>
                <a:srgbClr val="C8000F"/>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223109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9673"/>
            <a:ext cx="12192000" cy="1048327"/>
          </a:xfrm>
          <a:prstGeom prst="rect">
            <a:avLst/>
          </a:prstGeom>
          <a:solidFill>
            <a:srgbClr val="304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0" y="5685037"/>
            <a:ext cx="12192000" cy="1189794"/>
          </a:xfrm>
          <a:prstGeom prst="rect">
            <a:avLst/>
          </a:prstGeom>
          <a:solidFill>
            <a:srgbClr val="C80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273050" y="468002"/>
            <a:ext cx="11645900" cy="5134739"/>
          </a:xfrm>
          <a:prstGeom prst="rect">
            <a:avLst/>
          </a:prstGeom>
        </p:spPr>
        <p:txBody>
          <a:bodyPr wrap="square">
            <a:spAutoFit/>
          </a:bodyPr>
          <a:lstStyle/>
          <a:p>
            <a:pPr algn="just">
              <a:lnSpc>
                <a:spcPct val="150000"/>
              </a:lnSpc>
              <a:spcAft>
                <a:spcPts val="600"/>
              </a:spcAft>
            </a:pPr>
            <a:r>
              <a:rPr lang="en-AU" sz="2400" b="1" dirty="0">
                <a:latin typeface="Segoe UI Semibold" panose="020B0702040204020203" pitchFamily="34" charset="0"/>
                <a:ea typeface="SimSun" panose="02010600030101010101" pitchFamily="2" charset="-122"/>
                <a:cs typeface="Segoe UI Semibold" panose="020B0702040204020203" pitchFamily="34" charset="0"/>
              </a:rPr>
              <a:t>INTRODUCTION</a:t>
            </a:r>
            <a:endParaRPr lang="en-AU" sz="2000" b="1" dirty="0" smtClean="0">
              <a:effectLst/>
              <a:latin typeface="Segoe UI Semibold" panose="020B0702040204020203" pitchFamily="34" charset="0"/>
              <a:ea typeface="SimSun" panose="02010600030101010101" pitchFamily="2" charset="-122"/>
              <a:cs typeface="Segoe UI Semibold" panose="020B0702040204020203" pitchFamily="34" charset="0"/>
            </a:endParaRPr>
          </a:p>
          <a:p>
            <a:pPr algn="just">
              <a:lnSpc>
                <a:spcPct val="150000"/>
              </a:lnSpc>
              <a:spcAft>
                <a:spcPts val="1000"/>
              </a:spcAft>
            </a:pPr>
            <a:r>
              <a:rPr lang="en-US"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[MUSIC IN BACKGROUND]</a:t>
            </a:r>
            <a:endParaRPr lang="en-AU"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endParaRPr>
          </a:p>
          <a:p>
            <a:pPr algn="just">
              <a:lnSpc>
                <a:spcPct val="150000"/>
              </a:lnSpc>
              <a:spcAft>
                <a:spcPts val="1000"/>
              </a:spcAft>
            </a:pPr>
            <a:r>
              <a:rPr lang="en-AU"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When you last visited a local museum, art gallery, library or heritage place did you ever wonder what the curator would choose as their favourite item? Would it be a photograph, a letter, a piece of art, a book or an object? Welcome to </a:t>
            </a:r>
            <a:r>
              <a:rPr lang="en-AU" sz="2000" i="1"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My favourite item, unraveling Brisbane’s history piece by piece</a:t>
            </a:r>
            <a:r>
              <a:rPr lang="en-AU"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 a podcast bought to you by Brisbane’s Living Heritage Network. In each episode join me, Kirsten Murray, as I step inside a different Brisbane based heritage place or museum to learn more about this city’s rich and unique history as I ask each guest to choose just one item that shares a story about Brisbane that they love. </a:t>
            </a:r>
          </a:p>
          <a:p>
            <a:pPr algn="just">
              <a:lnSpc>
                <a:spcPct val="150000"/>
              </a:lnSpc>
              <a:spcAft>
                <a:spcPts val="1000"/>
              </a:spcAft>
            </a:pPr>
            <a:r>
              <a:rPr lang="en-AU" sz="2000" dirty="0" smtClean="0">
                <a:solidFill>
                  <a:srgbClr val="222222"/>
                </a:solidFill>
                <a:latin typeface="Segoe UI" panose="020B0502040204020203" pitchFamily="34" charset="0"/>
                <a:ea typeface="SimSun" panose="02010600030101010101" pitchFamily="2" charset="-122"/>
                <a:cs typeface="Segoe UI" panose="020B0502040204020203" pitchFamily="34" charset="0"/>
              </a:rPr>
              <a:t>[MUSIC INCREASE VOLUME, MUSIC FADE OUT]</a:t>
            </a:r>
          </a:p>
        </p:txBody>
      </p:sp>
      <p:sp>
        <p:nvSpPr>
          <p:cNvPr id="3" name="Rectangle 2"/>
          <p:cNvSpPr/>
          <p:nvPr/>
        </p:nvSpPr>
        <p:spPr>
          <a:xfrm>
            <a:off x="3602990" y="3172968"/>
            <a:ext cx="4251960" cy="393192"/>
          </a:xfrm>
          <a:prstGeom prst="rect">
            <a:avLst/>
          </a:prstGeom>
          <a:noFill/>
          <a:ln w="3810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11000486" y="3172968"/>
            <a:ext cx="918464" cy="393192"/>
          </a:xfrm>
          <a:prstGeom prst="rect">
            <a:avLst/>
          </a:prstGeom>
          <a:noFill/>
          <a:ln w="38100">
            <a:solidFill>
              <a:srgbClr val="C800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73050" y="3621678"/>
            <a:ext cx="998220" cy="393192"/>
          </a:xfrm>
          <a:prstGeom prst="rect">
            <a:avLst/>
          </a:prstGeom>
          <a:noFill/>
          <a:ln w="38100">
            <a:solidFill>
              <a:srgbClr val="CD0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Straight Connector 10"/>
          <p:cNvCxnSpPr/>
          <p:nvPr/>
        </p:nvCxnSpPr>
        <p:spPr>
          <a:xfrm flipV="1">
            <a:off x="2789174" y="3063240"/>
            <a:ext cx="8814816" cy="27432"/>
          </a:xfrm>
          <a:prstGeom prst="line">
            <a:avLst/>
          </a:prstGeom>
          <a:ln w="28575">
            <a:solidFill>
              <a:srgbClr val="0063AF"/>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542542" y="4014870"/>
            <a:ext cx="10299192" cy="13716"/>
          </a:xfrm>
          <a:prstGeom prst="line">
            <a:avLst/>
          </a:prstGeom>
          <a:ln w="28575">
            <a:solidFill>
              <a:srgbClr val="0063A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73050" y="4490358"/>
            <a:ext cx="11568684" cy="23495"/>
          </a:xfrm>
          <a:prstGeom prst="line">
            <a:avLst/>
          </a:prstGeom>
          <a:ln w="28575">
            <a:solidFill>
              <a:srgbClr val="0063A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3050" y="5003057"/>
            <a:ext cx="2680462" cy="9779"/>
          </a:xfrm>
          <a:prstGeom prst="line">
            <a:avLst/>
          </a:prstGeom>
          <a:ln w="28575">
            <a:solidFill>
              <a:srgbClr val="0063AF"/>
            </a:solidFill>
          </a:ln>
        </p:spPr>
        <p:style>
          <a:lnRef idx="1">
            <a:schemeClr val="accent1"/>
          </a:lnRef>
          <a:fillRef idx="0">
            <a:schemeClr val="accent1"/>
          </a:fillRef>
          <a:effectRef idx="0">
            <a:schemeClr val="accent1"/>
          </a:effectRef>
          <a:fontRef idx="minor">
            <a:schemeClr val="tx1"/>
          </a:fontRef>
        </p:style>
      </p:cxnSp>
      <p:pic>
        <p:nvPicPr>
          <p:cNvPr id="13" name="Picture 3" descr="BLHN_COLOUR_RGB"/>
          <p:cNvPicPr>
            <a:picLocks noChangeAspect="1" noChangeArrowheads="1"/>
          </p:cNvPicPr>
          <p:nvPr/>
        </p:nvPicPr>
        <p:blipFill>
          <a:blip r:embed="rId3">
            <a:biLevel thresh="2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9738" y="5772825"/>
            <a:ext cx="2007981" cy="99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64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5300</TotalTime>
  <Words>939</Words>
  <Application>Microsoft Office PowerPoint</Application>
  <PresentationFormat>Widescreen</PresentationFormat>
  <Paragraphs>129</Paragraphs>
  <Slides>21</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SimSun</vt:lpstr>
      <vt:lpstr>Arial</vt:lpstr>
      <vt:lpstr>Calibri</vt:lpstr>
      <vt:lpstr>Calibri Light</vt:lpstr>
      <vt:lpstr>Segoe UI</vt:lpstr>
      <vt:lpstr>Segoe UI Semibold</vt:lpstr>
      <vt:lpstr>Wingdings 2</vt:lpstr>
      <vt:lpstr>Office Theme</vt:lpstr>
      <vt:lpstr>Podcasting: sharing your museum’s story</vt:lpstr>
      <vt:lpstr>PowerPoint Presentation</vt:lpstr>
      <vt:lpstr>PowerPoint Presentation</vt:lpstr>
      <vt:lpstr>PowerPoint Presentation</vt:lpstr>
      <vt:lpstr>PowerPoint Presentation</vt:lpstr>
      <vt:lpstr>PowerPoint Presentation</vt:lpstr>
      <vt:lpstr>PowerPoint Presentation</vt:lpstr>
      <vt:lpstr>Our podcasting process</vt:lpstr>
      <vt:lpstr>PowerPoint Presentation</vt:lpstr>
      <vt:lpstr>PowerPoint Presentation</vt:lpstr>
      <vt:lpstr>PowerPoint Presentation</vt:lpstr>
      <vt:lpstr>Our podcasting process</vt:lpstr>
      <vt:lpstr>PowerPoint Presentation</vt:lpstr>
      <vt:lpstr>Our podcasting process</vt:lpstr>
      <vt:lpstr>PowerPoint Presentation</vt:lpstr>
      <vt:lpstr>PowerPoint Presentation</vt:lpstr>
      <vt:lpstr>Our podcasting process</vt:lpstr>
      <vt:lpstr>PowerPoint Presentation</vt:lpstr>
      <vt:lpstr>Our podcasting process</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Podcasting: sharing your museum’s story</dc:title>
  <dc:creator>RODGER, Charles (crodg32)</dc:creator>
  <cp:lastModifiedBy>Kirsten Murray</cp:lastModifiedBy>
  <cp:revision>42</cp:revision>
  <dcterms:created xsi:type="dcterms:W3CDTF">2020-09-14T09:34:14Z</dcterms:created>
  <dcterms:modified xsi:type="dcterms:W3CDTF">2020-09-24T08:31:14Z</dcterms:modified>
</cp:coreProperties>
</file>